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347" r:id="rId3"/>
    <p:sldId id="338" r:id="rId4"/>
    <p:sldId id="339" r:id="rId5"/>
    <p:sldId id="304" r:id="rId6"/>
    <p:sldId id="343" r:id="rId7"/>
    <p:sldId id="312" r:id="rId8"/>
    <p:sldId id="310" r:id="rId9"/>
    <p:sldId id="356" r:id="rId10"/>
    <p:sldId id="270" r:id="rId11"/>
    <p:sldId id="319" r:id="rId12"/>
    <p:sldId id="305" r:id="rId13"/>
    <p:sldId id="275" r:id="rId14"/>
    <p:sldId id="357" r:id="rId15"/>
    <p:sldId id="33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i" initials="b" lastIdx="1" clrIdx="0">
    <p:extLst>
      <p:ext uri="{19B8F6BF-5375-455C-9EA6-DF929625EA0E}">
        <p15:presenceInfo xmlns:p15="http://schemas.microsoft.com/office/powerpoint/2012/main" userId="bo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A"/>
    <a:srgbClr val="197F97"/>
    <a:srgbClr val="8BB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Világos stílus 2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3" autoAdjust="0"/>
    <p:restoredTop sz="95052" autoAdjust="0"/>
  </p:normalViewPr>
  <p:slideViewPr>
    <p:cSldViewPr snapToGrid="0">
      <p:cViewPr varScale="1">
        <p:scale>
          <a:sx n="69" d="100"/>
          <a:sy n="6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7A990-8F73-46D3-81F5-CAEE31EACD3D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7CED-4460-4ABB-A54A-09FDA87155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49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181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Kiemelni:</a:t>
            </a:r>
            <a:r>
              <a:rPr lang="hu-HU" baseline="0" dirty="0"/>
              <a:t> a hossz kritikus paraméter</a:t>
            </a:r>
            <a:endParaRPr lang="hu-HU" dirty="0"/>
          </a:p>
          <a:p>
            <a:r>
              <a:rPr lang="hu-HU" dirty="0"/>
              <a:t>10GBASE-T esetében </a:t>
            </a:r>
            <a:r>
              <a:rPr lang="hu-HU" dirty="0" err="1"/>
              <a:t>AxTalk</a:t>
            </a:r>
            <a:r>
              <a:rPr lang="hu-HU" dirty="0"/>
              <a:t> is lényeges a nagy frekvenciák miatt. Hiába</a:t>
            </a:r>
            <a:r>
              <a:rPr lang="hu-HU" baseline="0" dirty="0"/>
              <a:t> felel meg minden paraméter, ha az </a:t>
            </a:r>
            <a:r>
              <a:rPr lang="hu-HU" baseline="0" dirty="0" err="1"/>
              <a:t>AxTalk</a:t>
            </a:r>
            <a:r>
              <a:rPr lang="hu-HU" baseline="0" dirty="0"/>
              <a:t> magas, nem lesz 10GBASE-T sebesség a linken.</a:t>
            </a:r>
          </a:p>
          <a:p>
            <a:endParaRPr lang="hu-HU" baseline="0" dirty="0"/>
          </a:p>
          <a:p>
            <a:r>
              <a:rPr lang="hu-HU" baseline="0" dirty="0" err="1"/>
              <a:t>Koax</a:t>
            </a:r>
            <a:r>
              <a:rPr lang="hu-HU" baseline="0" dirty="0"/>
              <a:t> hol fontos: zajos környezetben, nagyobb távolságokra, de csak 10Mbps a sebesség.</a:t>
            </a:r>
          </a:p>
          <a:p>
            <a:endParaRPr lang="hu-HU" baseline="0" dirty="0"/>
          </a:p>
          <a:p>
            <a:r>
              <a:rPr lang="hu-HU" baseline="0" dirty="0"/>
              <a:t>2012-től </a:t>
            </a:r>
            <a:r>
              <a:rPr lang="hu-HU" baseline="0" dirty="0" err="1"/>
              <a:t>LoM</a:t>
            </a:r>
            <a:r>
              <a:rPr lang="hu-HU" baseline="0" dirty="0"/>
              <a:t> (LAN </a:t>
            </a:r>
            <a:r>
              <a:rPr lang="hu-HU" baseline="0" dirty="0" err="1"/>
              <a:t>on</a:t>
            </a:r>
            <a:r>
              <a:rPr lang="hu-HU" baseline="0" dirty="0"/>
              <a:t> </a:t>
            </a:r>
            <a:r>
              <a:rPr lang="hu-HU" baseline="0" dirty="0" err="1"/>
              <a:t>Motherboard</a:t>
            </a:r>
            <a:r>
              <a:rPr lang="hu-HU" baseline="0" dirty="0"/>
              <a:t>), azaz az alkalmazások és a processzor is 1Gbps feletti lesz, azaz 10Gbps-os interfész igény megjelenik.</a:t>
            </a:r>
            <a:endParaRPr lang="hu-HU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8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rebuchet MS" pitchFamily="34" charset="0"/>
              </a:rPr>
              <a:t>802.3 – Ethernet</a:t>
            </a:r>
          </a:p>
          <a:p>
            <a:r>
              <a:rPr lang="hu-HU" sz="1200" dirty="0">
                <a:latin typeface="Trebuchet MS" pitchFamily="34" charset="0"/>
              </a:rPr>
              <a:t>Ethernet protokoll kiegészítése a POE-</a:t>
            </a:r>
            <a:r>
              <a:rPr lang="hu-HU" sz="1200" dirty="0" err="1">
                <a:latin typeface="Trebuchet MS" pitchFamily="34" charset="0"/>
              </a:rPr>
              <a:t>val</a:t>
            </a:r>
            <a:endParaRPr lang="hu-HU" sz="1200" dirty="0">
              <a:latin typeface="Trebuchet MS" pitchFamily="34" charset="0"/>
            </a:endParaRPr>
          </a:p>
          <a:p>
            <a:endParaRPr lang="hu-HU" sz="1200" dirty="0">
              <a:latin typeface="Trebuchet MS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411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859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758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24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194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IoT</a:t>
            </a:r>
            <a:r>
              <a:rPr lang="hu-HU" dirty="0"/>
              <a:t> – Internet of </a:t>
            </a:r>
            <a:r>
              <a:rPr lang="hu-HU" dirty="0" err="1"/>
              <a:t>Things</a:t>
            </a:r>
            <a:r>
              <a:rPr lang="hu-HU" dirty="0"/>
              <a:t> – a dolgok internete</a:t>
            </a:r>
          </a:p>
          <a:p>
            <a:r>
              <a:rPr lang="hu-HU" dirty="0"/>
              <a:t>- Egy gyűjtőfogalom</a:t>
            </a:r>
          </a:p>
          <a:p>
            <a:r>
              <a:rPr lang="hu-HU" dirty="0"/>
              <a:t>Mik tartoznak ide?</a:t>
            </a:r>
          </a:p>
          <a:p>
            <a:r>
              <a:rPr lang="hu-HU" dirty="0"/>
              <a:t>- Eszközök</a:t>
            </a:r>
          </a:p>
          <a:p>
            <a:r>
              <a:rPr lang="hu-HU" dirty="0"/>
              <a:t>- Szolgáltatások</a:t>
            </a:r>
          </a:p>
          <a:p>
            <a:r>
              <a:rPr lang="hu-HU" dirty="0"/>
              <a:t>- Okos házak</a:t>
            </a:r>
          </a:p>
          <a:p>
            <a:r>
              <a:rPr lang="hu-HU" dirty="0"/>
              <a:t>- Hálózati infrastruktúrák</a:t>
            </a:r>
          </a:p>
          <a:p>
            <a:r>
              <a:rPr lang="hu-HU" dirty="0"/>
              <a:t>- Stb.</a:t>
            </a:r>
          </a:p>
          <a:p>
            <a:r>
              <a:rPr lang="hu-HU" dirty="0"/>
              <a:t>WiFi </a:t>
            </a:r>
            <a:r>
              <a:rPr lang="hu-HU" dirty="0" err="1"/>
              <a:t>mesh</a:t>
            </a:r>
            <a:endParaRPr lang="hu-HU" dirty="0"/>
          </a:p>
          <a:p>
            <a:pPr marL="377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„Kábelek nélküli routerek hálózata”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7C96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Központi menedzsment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7C96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Alternatív útvonalak meghibásodás esetére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07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Institute of Electrical and Electronics Engineers</a:t>
            </a:r>
          </a:p>
          <a:p>
            <a:r>
              <a:rPr lang="en-US" dirty="0"/>
              <a:t>International Organization for Standardization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02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802.11ax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2,4 és 5GHz összefogása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MIMO és MU-MIMO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OFDMA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1024 QAM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Névleges adatsebesség 37%-kal gyorsabb, mint .11ac</a:t>
            </a:r>
          </a:p>
          <a:p>
            <a:pPr marL="0" indent="0">
              <a:buFontTx/>
              <a:buNone/>
            </a:pPr>
            <a:r>
              <a:rPr lang="hu-HU" baseline="0" dirty="0"/>
              <a:t>802.11ad – </a:t>
            </a:r>
            <a:r>
              <a:rPr lang="hu-HU" baseline="0" dirty="0" err="1"/>
              <a:t>WiGig</a:t>
            </a:r>
            <a:endParaRPr lang="hu-HU" baseline="0" dirty="0"/>
          </a:p>
          <a:p>
            <a:pPr marL="0" indent="0">
              <a:buFontTx/>
              <a:buNone/>
            </a:pPr>
            <a:r>
              <a:rPr lang="hu-HU" baseline="0" dirty="0"/>
              <a:t>- 60GHz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8Gbps átviteli sebesség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Kis hatótávolság (~10m)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802.11ay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/>
              <a:t>4x 801.11ad sebesség akár 4 </a:t>
            </a:r>
            <a:r>
              <a:rPr lang="hu-HU" baseline="0" dirty="0" err="1"/>
              <a:t>stream</a:t>
            </a:r>
            <a:r>
              <a:rPr lang="hu-HU" baseline="0" dirty="0"/>
              <a:t> segítségével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/>
              <a:t>20-40 </a:t>
            </a:r>
            <a:r>
              <a:rPr lang="hu-HU" baseline="0" dirty="0" err="1"/>
              <a:t>Gbps</a:t>
            </a:r>
            <a:r>
              <a:rPr lang="hu-HU" baseline="0" dirty="0"/>
              <a:t> sebesség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/>
              <a:t>300-500 méteres hatótáv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86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FCC: </a:t>
            </a:r>
            <a:r>
              <a:rPr lang="hu-HU" dirty="0" err="1"/>
              <a:t>Federal</a:t>
            </a:r>
            <a:r>
              <a:rPr lang="hu-HU" dirty="0"/>
              <a:t> </a:t>
            </a:r>
            <a:r>
              <a:rPr lang="hu-HU" dirty="0" err="1"/>
              <a:t>Communications</a:t>
            </a:r>
            <a:r>
              <a:rPr lang="hu-HU" dirty="0"/>
              <a:t> </a:t>
            </a:r>
            <a:r>
              <a:rPr lang="hu-HU" dirty="0" err="1"/>
              <a:t>Commission</a:t>
            </a:r>
            <a:endParaRPr lang="hu-HU" dirty="0"/>
          </a:p>
          <a:p>
            <a:r>
              <a:rPr lang="hu-HU" dirty="0"/>
              <a:t>Szövetségi Kommunikációs Bizottság</a:t>
            </a:r>
          </a:p>
          <a:p>
            <a:r>
              <a:rPr lang="hu-HU" dirty="0"/>
              <a:t>ETSI: European </a:t>
            </a:r>
            <a:r>
              <a:rPr lang="hu-HU" dirty="0" err="1"/>
              <a:t>Telecommunications</a:t>
            </a:r>
            <a:r>
              <a:rPr lang="hu-HU" dirty="0"/>
              <a:t> </a:t>
            </a:r>
            <a:r>
              <a:rPr lang="hu-HU" dirty="0" err="1"/>
              <a:t>Standards</a:t>
            </a:r>
            <a:r>
              <a:rPr lang="hu-HU" dirty="0"/>
              <a:t> Institute</a:t>
            </a:r>
          </a:p>
          <a:p>
            <a:endParaRPr lang="hu-HU" dirty="0"/>
          </a:p>
          <a:p>
            <a:r>
              <a:rPr lang="hu-HU" dirty="0"/>
              <a:t>European </a:t>
            </a:r>
            <a:r>
              <a:rPr lang="hu-HU" dirty="0" err="1"/>
              <a:t>Telecommunications</a:t>
            </a:r>
            <a:r>
              <a:rPr lang="hu-HU" dirty="0"/>
              <a:t> </a:t>
            </a:r>
            <a:r>
              <a:rPr lang="hu-HU" dirty="0" err="1"/>
              <a:t>Standards</a:t>
            </a:r>
            <a:r>
              <a:rPr lang="hu-HU" dirty="0"/>
              <a:t> Institute</a:t>
            </a:r>
          </a:p>
          <a:p>
            <a:r>
              <a:rPr lang="hu-HU" dirty="0"/>
              <a:t>Európai Távközlési Szabványügyi Intézet</a:t>
            </a:r>
          </a:p>
          <a:p>
            <a:endParaRPr lang="hu-HU" dirty="0"/>
          </a:p>
          <a:p>
            <a:r>
              <a:rPr lang="hu-HU" dirty="0" err="1"/>
              <a:t>Unlicensed</a:t>
            </a:r>
            <a:r>
              <a:rPr lang="hu-HU" dirty="0"/>
              <a:t> National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Infrastructure</a:t>
            </a:r>
            <a:endParaRPr lang="hu-HU" dirty="0"/>
          </a:p>
          <a:p>
            <a:r>
              <a:rPr lang="hu-HU" dirty="0"/>
              <a:t>FCC: </a:t>
            </a:r>
            <a:r>
              <a:rPr lang="hu-HU" dirty="0" err="1"/>
              <a:t>federal</a:t>
            </a:r>
            <a:r>
              <a:rPr lang="hu-HU" dirty="0"/>
              <a:t> </a:t>
            </a:r>
            <a:r>
              <a:rPr lang="hu-HU" dirty="0" err="1"/>
              <a:t>communications</a:t>
            </a:r>
            <a:r>
              <a:rPr lang="hu-HU" dirty="0"/>
              <a:t> </a:t>
            </a:r>
            <a:r>
              <a:rPr lang="hu-HU" dirty="0" err="1"/>
              <a:t>commission</a:t>
            </a:r>
            <a:endParaRPr lang="hu-HU" dirty="0"/>
          </a:p>
          <a:p>
            <a:r>
              <a:rPr lang="hu-HU" dirty="0"/>
              <a:t>UNII: </a:t>
            </a:r>
            <a:r>
              <a:rPr lang="hu-HU" dirty="0" err="1"/>
              <a:t>Unlicensed</a:t>
            </a:r>
            <a:r>
              <a:rPr lang="hu-HU" dirty="0"/>
              <a:t> National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Infrastructure</a:t>
            </a:r>
            <a:endParaRPr lang="hu-HU" dirty="0"/>
          </a:p>
          <a:p>
            <a:r>
              <a:rPr lang="hu-HU" dirty="0"/>
              <a:t>DFS: </a:t>
            </a:r>
            <a:r>
              <a:rPr lang="hu-HU" dirty="0" err="1"/>
              <a:t>dynamic</a:t>
            </a:r>
            <a:r>
              <a:rPr lang="hu-HU" dirty="0"/>
              <a:t> </a:t>
            </a:r>
            <a:r>
              <a:rPr lang="hu-HU" dirty="0" err="1"/>
              <a:t>frequency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81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51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Orthogonal frequency-division multiple access (OFDMA)</a:t>
            </a:r>
            <a:endParaRPr lang="hu-HU" i="0" dirty="0"/>
          </a:p>
          <a:p>
            <a:r>
              <a:rPr lang="hu-HU" i="0" dirty="0"/>
              <a:t>TWT – </a:t>
            </a:r>
            <a:r>
              <a:rPr lang="hu-HU" i="0" dirty="0" err="1"/>
              <a:t>Target</a:t>
            </a:r>
            <a:r>
              <a:rPr lang="hu-HU" i="0" dirty="0"/>
              <a:t> </a:t>
            </a:r>
            <a:r>
              <a:rPr lang="hu-HU" i="0" dirty="0" err="1"/>
              <a:t>Wake</a:t>
            </a:r>
            <a:r>
              <a:rPr lang="hu-HU" i="0" dirty="0"/>
              <a:t> Time</a:t>
            </a:r>
          </a:p>
          <a:p>
            <a:endParaRPr lang="hu-HU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70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3 stream felett elmélet, de megvalósítható, ha lesz ilyen kliens</a:t>
            </a:r>
          </a:p>
          <a:p>
            <a:r>
              <a:rPr lang="hu-HU"/>
              <a:t>160MHz-es csatornák használatával</a:t>
            </a:r>
            <a:r>
              <a:rPr lang="hu-HU" baseline="0"/>
              <a:t> sok lesz a kihasználatlan frekvencia</a:t>
            </a:r>
          </a:p>
          <a:p>
            <a:r>
              <a:rPr lang="hu-HU" baseline="0"/>
              <a:t>Nagy sűrűségű területeken marad a 20, max 40 MHz-es csatorna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7CED-4460-4ABB-A54A-09FDA871553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74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42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18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27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63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3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27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13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32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60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68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43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240E-CF32-447A-B84A-ECA0FD9F5373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52A6-6A46-421E-9930-E202470304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1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ziraky.zoltan@equicom.h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http://www.equicom.h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equicom.h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hyperlink" Target="http://www.equicom.hu/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hyperlink" Target="http://www.equicom.hu/" TargetMode="External"/><Relationship Id="rId10" Type="http://schemas.openxmlformats.org/officeDocument/2006/relationships/image" Target="../media/image57.png"/><Relationship Id="rId4" Type="http://schemas.openxmlformats.org/officeDocument/2006/relationships/image" Target="../media/image52.jpe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quicom.hu/linkrunnerg2/" TargetMode="External"/><Relationship Id="rId13" Type="http://schemas.openxmlformats.org/officeDocument/2006/relationships/image" Target="../media/image61.png"/><Relationship Id="rId3" Type="http://schemas.openxmlformats.org/officeDocument/2006/relationships/image" Target="../media/image4.jpg"/><Relationship Id="rId7" Type="http://schemas.openxmlformats.org/officeDocument/2006/relationships/hyperlink" Target="https://www.equicom.hu/dsx/" TargetMode="External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quicom.hu/poe-telepitesi-praktikak/" TargetMode="External"/><Relationship Id="rId11" Type="http://schemas.openxmlformats.org/officeDocument/2006/relationships/image" Target="../media/image59.png"/><Relationship Id="rId5" Type="http://schemas.openxmlformats.org/officeDocument/2006/relationships/hyperlink" Target="https://www.equicom.hu/ut-a-4-erparas-poe-hoz/" TargetMode="External"/><Relationship Id="rId10" Type="http://schemas.openxmlformats.org/officeDocument/2006/relationships/hyperlink" Target="https://www.equicom.hu/netally/" TargetMode="External"/><Relationship Id="rId4" Type="http://schemas.openxmlformats.org/officeDocument/2006/relationships/hyperlink" Target="http://www.equicom.hu/" TargetMode="External"/><Relationship Id="rId9" Type="http://schemas.openxmlformats.org/officeDocument/2006/relationships/hyperlink" Target="https://www.equicom.hu/aircheckg2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jp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://www.equicom.hu/" TargetMode="External"/><Relationship Id="rId4" Type="http://schemas.openxmlformats.org/officeDocument/2006/relationships/hyperlink" Target="mailto:liszkai.janos@equicom.hu" TargetMode="External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szkai.janos@equicom.h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hyperlink" Target="http://www.equicom.h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http://www.equicom.hu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4.jpg"/><Relationship Id="rId7" Type="http://schemas.openxmlformats.org/officeDocument/2006/relationships/image" Target="../media/image14.tiff"/><Relationship Id="rId12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image" Target="../media/image12.tiff"/><Relationship Id="rId10" Type="http://schemas.openxmlformats.org/officeDocument/2006/relationships/image" Target="../media/image17.tiff"/><Relationship Id="rId4" Type="http://schemas.openxmlformats.org/officeDocument/2006/relationships/hyperlink" Target="http://www.equicom.hu/" TargetMode="External"/><Relationship Id="rId9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equicom.h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quicom.h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equicom.h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hyperlink" Target="http://www.equicom.hu/" TargetMode="Externa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hyperlink" Target="http://www.equicom.h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hyperlink" Target="http://www.equicom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6388" y="2658762"/>
            <a:ext cx="7466914" cy="1752643"/>
          </a:xfrm>
        </p:spPr>
        <p:txBody>
          <a:bodyPr anchor="t" anchorCtr="0">
            <a:noAutofit/>
          </a:bodyPr>
          <a:lstStyle/>
          <a:p>
            <a:pPr algn="l"/>
            <a:r>
              <a:rPr lang="hu-HU" sz="5400" dirty="0">
                <a:solidFill>
                  <a:srgbClr val="8BBF5B"/>
                </a:solidFill>
                <a:latin typeface="Myriad Pro" panose="020B0503030403020204" pitchFamily="34" charset="0"/>
              </a:rPr>
              <a:t>Célkeresztben a korszerű </a:t>
            </a:r>
            <a:r>
              <a:rPr lang="hu-HU" sz="5400" dirty="0" err="1">
                <a:solidFill>
                  <a:srgbClr val="8BBF5B"/>
                </a:solidFill>
                <a:latin typeface="Myriad Pro" panose="020B0503030403020204" pitchFamily="34" charset="0"/>
              </a:rPr>
              <a:t>Wi</a:t>
            </a:r>
            <a:r>
              <a:rPr lang="hu-HU" sz="5400" dirty="0">
                <a:solidFill>
                  <a:srgbClr val="8BBF5B"/>
                </a:solidFill>
                <a:latin typeface="Myriad Pro" panose="020B0503030403020204" pitchFamily="34" charset="0"/>
              </a:rPr>
              <a:t>-Fi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6388" y="5800579"/>
            <a:ext cx="4825314" cy="910276"/>
          </a:xfrm>
        </p:spPr>
        <p:txBody>
          <a:bodyPr>
            <a:noAutofit/>
          </a:bodyPr>
          <a:lstStyle/>
          <a:p>
            <a:pPr algn="l"/>
            <a:r>
              <a:rPr lang="hu-HU" sz="1400" b="1" dirty="0">
                <a:solidFill>
                  <a:srgbClr val="8BBF5B"/>
                </a:solidFill>
                <a:latin typeface="Myriad Pro" panose="020B0503030403020204" pitchFamily="34" charset="0"/>
              </a:rPr>
              <a:t>Liszkai János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>
                <a:latin typeface="Myriad Pro" panose="020B0503030403020204" pitchFamily="34" charset="0"/>
              </a:rPr>
              <a:t>| </a:t>
            </a:r>
            <a:r>
              <a:rPr lang="hu-HU" sz="1100" dirty="0" err="1">
                <a:latin typeface="Myriad Pro" panose="020B0503030403020204" pitchFamily="34" charset="0"/>
              </a:rPr>
              <a:t>senior</a:t>
            </a:r>
            <a:r>
              <a:rPr lang="hu-HU" sz="1100" dirty="0">
                <a:latin typeface="Myriad Pro" panose="020B0503030403020204" pitchFamily="34" charset="0"/>
              </a:rPr>
              <a:t> rendszermérnök, vállalati hálózatok |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>
                <a:latin typeface="Myriad Pro" panose="020B0503030403020204" pitchFamily="34" charset="0"/>
              </a:rPr>
              <a:t>| +36 20 267 7027 |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>
                <a:latin typeface="Myriad Pro" panose="020B0503030403020204" pitchFamily="34" charset="0"/>
              </a:rPr>
              <a:t>| </a:t>
            </a:r>
            <a:r>
              <a:rPr lang="hu-HU" sz="1100" dirty="0" err="1">
                <a:latin typeface="Myriad Pro" panose="020B0503030403020204" pitchFamily="34" charset="0"/>
                <a:hlinkClick r:id="rId3"/>
              </a:rPr>
              <a:t>liszkai.janos</a:t>
            </a:r>
            <a:r>
              <a:rPr lang="hu-HU" sz="1100" dirty="0">
                <a:latin typeface="Myriad Pro" panose="020B0503030403020204" pitchFamily="34" charset="0"/>
                <a:hlinkClick r:id="rId3"/>
              </a:rPr>
              <a:t>@</a:t>
            </a:r>
            <a:r>
              <a:rPr lang="hu-HU" sz="1100" dirty="0" err="1">
                <a:latin typeface="Myriad Pro" panose="020B0503030403020204" pitchFamily="34" charset="0"/>
                <a:hlinkClick r:id="rId3"/>
              </a:rPr>
              <a:t>equicom.hu</a:t>
            </a:r>
            <a:r>
              <a:rPr lang="hu-HU" sz="1100" dirty="0">
                <a:latin typeface="Myriad Pro" panose="020B0503030403020204" pitchFamily="34" charset="0"/>
              </a:rPr>
              <a:t> |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903839F-F54E-462B-BB71-E5DC6974D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2" y="353331"/>
            <a:ext cx="2375166" cy="162550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736EA7E-9D7A-4EE7-8326-51F41966E9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992" y="1576754"/>
            <a:ext cx="3244362" cy="21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80036"/>
              </p:ext>
            </p:extLst>
          </p:nvPr>
        </p:nvGraphicFramePr>
        <p:xfrm>
          <a:off x="2075334" y="1347742"/>
          <a:ext cx="7906865" cy="28342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3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287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Myriad Pro" panose="020B0503030403020204" pitchFamily="34" charset="0"/>
                        </a:rPr>
                        <a:t>Technológia</a:t>
                      </a:r>
                      <a:endParaRPr lang="hu-HU" sz="3600" dirty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>
                          <a:effectLst/>
                          <a:latin typeface="Myriad Pro" panose="020B0503030403020204" pitchFamily="34" charset="0"/>
                        </a:rPr>
                        <a:t>802.11n</a:t>
                      </a:r>
                      <a:endParaRPr lang="hu-HU" sz="3600" b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>
                          <a:effectLst/>
                          <a:latin typeface="Myriad Pro" panose="020B0503030403020204" pitchFamily="34" charset="0"/>
                        </a:rPr>
                        <a:t>802.11ac Wave 1</a:t>
                      </a:r>
                      <a:endParaRPr lang="hu-HU" sz="3600" b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>
                          <a:effectLst/>
                          <a:latin typeface="Myriad Pro" panose="020B0503030403020204" pitchFamily="34" charset="0"/>
                        </a:rPr>
                        <a:t>802.11ac Wave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effectLst/>
                          <a:latin typeface="Myriad Pro" panose="020B0503030403020204" pitchFamily="34" charset="0"/>
                        </a:rPr>
                        <a:t>802.11ac </a:t>
                      </a:r>
                      <a:r>
                        <a:rPr lang="hu-HU" sz="1600" b="0" dirty="0" err="1">
                          <a:effectLst/>
                          <a:latin typeface="Myriad Pro" panose="020B0503030403020204" pitchFamily="34" charset="0"/>
                        </a:rPr>
                        <a:t>Wave</a:t>
                      </a:r>
                      <a:r>
                        <a:rPr lang="hu-HU" sz="1600" b="0" dirty="0">
                          <a:effectLst/>
                          <a:latin typeface="Myriad Pro" panose="020B0503030403020204" pitchFamily="34" charset="0"/>
                        </a:rPr>
                        <a:t> 2</a:t>
                      </a:r>
                      <a:endParaRPr lang="hu-HU" sz="3600" b="0" dirty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87"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Frekvencia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2,4 és 5GHz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5 </a:t>
                      </a:r>
                      <a:r>
                        <a:rPr lang="hu-HU" sz="1600" dirty="0" err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GHz</a:t>
                      </a:r>
                      <a:endParaRPr lang="hu-HU" sz="16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5 GHz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5 </a:t>
                      </a:r>
                      <a:r>
                        <a:rPr lang="hu-HU" sz="1600" dirty="0" err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GHz</a:t>
                      </a:r>
                      <a:endParaRPr lang="hu-HU" sz="16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87">
                <a:tc>
                  <a:txBody>
                    <a:bodyPr/>
                    <a:lstStyle/>
                    <a:p>
                      <a:r>
                        <a:rPr lang="hu-HU" sz="1600" b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Moduláció</a:t>
                      </a:r>
                      <a:endParaRPr lang="hu-HU" sz="3600" b="1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64 QAM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256 QAM</a:t>
                      </a:r>
                      <a:endParaRPr lang="hu-HU" sz="36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256 QAM</a:t>
                      </a:r>
                      <a:endParaRPr lang="hu-HU" sz="36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256 QAM</a:t>
                      </a:r>
                      <a:endParaRPr lang="hu-HU" sz="36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87">
                <a:tc>
                  <a:txBody>
                    <a:bodyPr/>
                    <a:lstStyle/>
                    <a:p>
                      <a:r>
                        <a:rPr lang="hu-HU" sz="1600" b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Térbeli stream</a:t>
                      </a:r>
                      <a:endParaRPr lang="hu-HU" sz="3600" b="1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Max 4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Max 3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Max 3-4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Max 8</a:t>
                      </a:r>
                      <a:endParaRPr lang="hu-HU" sz="36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87">
                <a:tc>
                  <a:txBody>
                    <a:bodyPr/>
                    <a:lstStyle/>
                    <a:p>
                      <a:r>
                        <a:rPr lang="hu-HU" sz="1600" b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Max. channel méret</a:t>
                      </a:r>
                      <a:endParaRPr lang="hu-HU" sz="3600" b="1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40 MHz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80 MHz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160 MHz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160 MHz</a:t>
                      </a:r>
                      <a:endParaRPr lang="hu-HU" sz="36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87">
                <a:tc>
                  <a:txBody>
                    <a:bodyPr/>
                    <a:lstStyle/>
                    <a:p>
                      <a:r>
                        <a:rPr lang="hu-HU" sz="1600" b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MIMO</a:t>
                      </a:r>
                      <a:endParaRPr lang="hu-HU" sz="3600" b="1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SU-MIMO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SU-MIMO</a:t>
                      </a:r>
                      <a:endParaRPr lang="hu-HU" sz="360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MU-MIMO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MU-MIMO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87">
                <a:tc>
                  <a:txBody>
                    <a:bodyPr/>
                    <a:lstStyle/>
                    <a:p>
                      <a:r>
                        <a:rPr lang="hu-HU" sz="1600" b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PHY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600 Mbps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1.3 Gbps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2.34-3.47 Gbps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6.9 </a:t>
                      </a:r>
                      <a:r>
                        <a:rPr lang="hu-HU" sz="1600" kern="1200" dirty="0" err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Gbps</a:t>
                      </a:r>
                      <a:endParaRPr lang="hu-HU" sz="1600" kern="12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87"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MAC </a:t>
                      </a:r>
                      <a:r>
                        <a:rPr lang="hu-HU" sz="1400" b="1" dirty="0" err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Throughput</a:t>
                      </a:r>
                      <a:endParaRPr lang="hu-HU" sz="1600" b="1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390 </a:t>
                      </a:r>
                      <a:r>
                        <a:rPr lang="hu-HU" sz="1600" dirty="0" err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</a:rPr>
                        <a:t>Mbps</a:t>
                      </a:r>
                      <a:endParaRPr lang="hu-HU" sz="16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845 </a:t>
                      </a:r>
                      <a:r>
                        <a:rPr lang="hu-HU" sz="1600" kern="1200" dirty="0" err="1">
                          <a:solidFill>
                            <a:srgbClr val="58585A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Mbps</a:t>
                      </a:r>
                      <a:endParaRPr lang="hu-HU" sz="1600" kern="1200" dirty="0">
                        <a:solidFill>
                          <a:srgbClr val="58585A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kern="1200">
                          <a:solidFill>
                            <a:srgbClr val="FF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1.52-2.26 Gbps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4.49 </a:t>
                      </a:r>
                      <a:r>
                        <a:rPr lang="hu-HU" sz="1600" b="1" kern="1200" dirty="0" err="1">
                          <a:solidFill>
                            <a:srgbClr val="FF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Gbps</a:t>
                      </a:r>
                      <a:endParaRPr lang="hu-HU" sz="1600" b="1" kern="120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 descr="Képtalálat a következ&amp;odblac;re: „ac wave2 access point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61" y="4703390"/>
            <a:ext cx="3295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nexxtsolutions.com/us/media/catalog/product/cache/4/image/582x492/9df78eab33525d08d6e5fb8d27136e95/a/s/asbel164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35" y="4690571"/>
            <a:ext cx="2123959" cy="17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gyenes összekötő 7"/>
          <p:cNvCxnSpPr/>
          <p:nvPr/>
        </p:nvCxnSpPr>
        <p:spPr>
          <a:xfrm flipV="1">
            <a:off x="5270810" y="5768790"/>
            <a:ext cx="2036224" cy="1503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902943" y="4294203"/>
            <a:ext cx="3092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1 x 10GBASE-T Cat6a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1 x 5GBASE-T Cat5e*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PoE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+</a:t>
            </a:r>
          </a:p>
        </p:txBody>
      </p:sp>
      <p:cxnSp>
        <p:nvCxnSpPr>
          <p:cNvPr id="10" name="Egyenes összekötő nyíllal 9"/>
          <p:cNvCxnSpPr>
            <a:cxnSpLocks/>
          </p:cNvCxnSpPr>
          <p:nvPr/>
        </p:nvCxnSpPr>
        <p:spPr>
          <a:xfrm>
            <a:off x="6338169" y="4703390"/>
            <a:ext cx="0" cy="971270"/>
          </a:xfrm>
          <a:prstGeom prst="straightConnector1">
            <a:avLst/>
          </a:prstGeom>
          <a:ln w="85725">
            <a:solidFill>
              <a:srgbClr val="197F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ím 1">
            <a:extLst>
              <a:ext uri="{FF2B5EF4-FFF2-40B4-BE49-F238E27FC236}">
                <a16:creationId xmlns:a16="http://schemas.microsoft.com/office/drawing/2014/main" id="{982AFE8B-0B15-4754-927C-B94CF0C15F32}"/>
              </a:ext>
            </a:extLst>
          </p:cNvPr>
          <p:cNvSpPr txBox="1">
            <a:spLocks/>
          </p:cNvSpPr>
          <p:nvPr/>
        </p:nvSpPr>
        <p:spPr>
          <a:xfrm>
            <a:off x="3600000" y="144000"/>
            <a:ext cx="828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4000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Wi</a:t>
            </a:r>
            <a:r>
              <a:rPr lang="hu-HU" sz="4000" b="1" dirty="0">
                <a:solidFill>
                  <a:srgbClr val="197F97"/>
                </a:solidFill>
                <a:latin typeface="Myriad Pro" panose="020B0503030403020204" pitchFamily="34" charset="0"/>
              </a:rPr>
              <a:t>-Fi kábelezése</a:t>
            </a:r>
          </a:p>
        </p:txBody>
      </p:sp>
    </p:spTree>
    <p:extLst>
      <p:ext uri="{BB962C8B-B14F-4D97-AF65-F5344CB8AC3E}">
        <p14:creationId xmlns:p14="http://schemas.microsoft.com/office/powerpoint/2010/main" val="22679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graphicFrame>
        <p:nvGraphicFramePr>
          <p:cNvPr id="2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591475"/>
              </p:ext>
            </p:extLst>
          </p:nvPr>
        </p:nvGraphicFramePr>
        <p:xfrm>
          <a:off x="1053885" y="1270145"/>
          <a:ext cx="10081647" cy="2489199"/>
        </p:xfrm>
        <a:graphic>
          <a:graphicData uri="http://schemas.openxmlformats.org/drawingml/2006/table">
            <a:tbl>
              <a:tblPr/>
              <a:tblGrid>
                <a:gridCol w="2817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431">
                <a:tc>
                  <a:txBody>
                    <a:bodyPr/>
                    <a:lstStyle/>
                    <a:p>
                      <a:pPr marL="17145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Típus</a:t>
                      </a:r>
                      <a:endParaRPr lang="en-US" sz="20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F97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Adatsebesség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F97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é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dia</a:t>
                      </a:r>
                      <a:endParaRPr lang="en-US" sz="20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F97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Max. </a:t>
                      </a:r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hossz</a:t>
                      </a:r>
                      <a:endParaRPr lang="en-US" sz="20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marL="17145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1000BASE-T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indent="0" algn="ctr" defTabSz="914336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hu-HU" sz="2000" dirty="0" err="1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Gbps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Twisted Pair</a:t>
                      </a: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 – Cat5e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100 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marL="17145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2.5GBASE-T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indent="0" algn="ctr" defTabSz="914336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2.5 </a:t>
                      </a:r>
                      <a:r>
                        <a:rPr lang="hu-HU" sz="2000" dirty="0" err="1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Gbps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Twisted Pair</a:t>
                      </a:r>
                      <a:r>
                        <a:rPr lang="hu-HU" sz="2000" kern="12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 – Cat5e</a:t>
                      </a:r>
                      <a:endParaRPr lang="en-US" sz="2000" kern="12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100 m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36701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marL="17145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5GBASE-T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indent="0" algn="ctr" defTabSz="914336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hu-HU" sz="2000" dirty="0" err="1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Gbps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Twisted Pair</a:t>
                      </a:r>
                      <a:r>
                        <a:rPr lang="hu-HU" sz="2000" kern="12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 – Cat6(A)</a:t>
                      </a:r>
                      <a:endParaRPr lang="en-US" sz="2000" kern="12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100 m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marL="17145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10GBASE-T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indent="0" algn="ctr" defTabSz="914336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hu-HU" sz="2000" dirty="0" err="1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Gbps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Twisted Pair</a:t>
                      </a:r>
                      <a:r>
                        <a:rPr lang="hu-HU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 – Cat6A</a:t>
                      </a:r>
                      <a:endParaRPr lang="en-US" sz="2000" dirty="0">
                        <a:solidFill>
                          <a:srgbClr val="58585A"/>
                        </a:solidFill>
                        <a:latin typeface="Myriad Pro" panose="020B05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58585A"/>
                          </a:solidFill>
                          <a:latin typeface="Myriad Pro" panose="020B0503030403020204" pitchFamily="34" charset="0"/>
                          <a:ea typeface="Calibri"/>
                          <a:cs typeface="Times New Roman"/>
                        </a:rPr>
                        <a:t>100 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TextBox 6"/>
          <p:cNvSpPr txBox="1"/>
          <p:nvPr/>
        </p:nvSpPr>
        <p:spPr>
          <a:xfrm>
            <a:off x="4007014" y="5846973"/>
            <a:ext cx="4259810" cy="377022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</a:bodyPr>
          <a:lstStyle/>
          <a:p>
            <a:pPr algn="ctr">
              <a:defRPr/>
            </a:pP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Fluke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</a:t>
            </a: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Networks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DSX-8000 digitális kábel analizátor</a:t>
            </a:r>
            <a:endParaRPr lang="en-US" sz="2000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E588BED0-660F-4B52-8DA5-C66A2892C316}"/>
              </a:ext>
            </a:extLst>
          </p:cNvPr>
          <p:cNvSpPr txBox="1">
            <a:spLocks/>
          </p:cNvSpPr>
          <p:nvPr/>
        </p:nvSpPr>
        <p:spPr>
          <a:xfrm>
            <a:off x="3600000" y="144000"/>
            <a:ext cx="828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4000" b="1" dirty="0">
                <a:solidFill>
                  <a:srgbClr val="197F97"/>
                </a:solidFill>
                <a:latin typeface="Myriad Pro" panose="020B0503030403020204" pitchFamily="34" charset="0"/>
              </a:rPr>
              <a:t>Kábelezés – alkalmazások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E040246-81F1-46F3-9E51-8710415C51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15" y="4197921"/>
            <a:ext cx="1858011" cy="1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9E4779D-EA68-49AA-A36F-4E4AFD85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02080" y="3278316"/>
            <a:ext cx="3558540" cy="41099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5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053886" y="1235188"/>
            <a:ext cx="96141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Ethernet eszközök táplálása a fizikai rétegen keresztül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Vezetékes és vezeték nélküli technológiában is hasznos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Kamerák, AP-k,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VoIP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telefonok, stb.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4FD984C-913C-4808-B622-B200B25DA6D1}"/>
              </a:ext>
            </a:extLst>
          </p:cNvPr>
          <p:cNvSpPr txBox="1">
            <a:spLocks/>
          </p:cNvSpPr>
          <p:nvPr/>
        </p:nvSpPr>
        <p:spPr>
          <a:xfrm>
            <a:off x="3600000" y="144000"/>
            <a:ext cx="828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4000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PoE</a:t>
            </a:r>
            <a:r>
              <a:rPr lang="hu-HU" sz="4000" b="1" dirty="0">
                <a:solidFill>
                  <a:srgbClr val="197F97"/>
                </a:solidFill>
                <a:latin typeface="Myriad Pro" panose="020B0503030403020204" pitchFamily="34" charset="0"/>
              </a:rPr>
              <a:t> (</a:t>
            </a:r>
            <a:r>
              <a:rPr lang="hu-HU" sz="4000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Power</a:t>
            </a:r>
            <a:r>
              <a:rPr lang="hu-HU" sz="4000" b="1" dirty="0">
                <a:solidFill>
                  <a:srgbClr val="197F97"/>
                </a:solidFill>
                <a:latin typeface="Myriad Pro" panose="020B0503030403020204" pitchFamily="34" charset="0"/>
              </a:rPr>
              <a:t> over Ethernet)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9A2398AE-35F2-4159-A36F-4EAD6068E195}"/>
              </a:ext>
            </a:extLst>
          </p:cNvPr>
          <p:cNvGrpSpPr/>
          <p:nvPr/>
        </p:nvGrpSpPr>
        <p:grpSpPr>
          <a:xfrm>
            <a:off x="2471970" y="3540234"/>
            <a:ext cx="1126213" cy="2697713"/>
            <a:chOff x="2471970" y="3540234"/>
            <a:chExt cx="1126213" cy="2697713"/>
          </a:xfrm>
        </p:grpSpPr>
        <p:cxnSp>
          <p:nvCxnSpPr>
            <p:cNvPr id="14" name="Egyenes összekötő 13">
              <a:extLst>
                <a:ext uri="{FF2B5EF4-FFF2-40B4-BE49-F238E27FC236}">
                  <a16:creationId xmlns:a16="http://schemas.microsoft.com/office/drawing/2014/main" id="{CCA316C7-E60F-4D33-8F08-6C1D5DFEE2F8}"/>
                </a:ext>
              </a:extLst>
            </p:cNvPr>
            <p:cNvCxnSpPr>
              <a:cxnSpLocks/>
            </p:cNvCxnSpPr>
            <p:nvPr/>
          </p:nvCxnSpPr>
          <p:spPr>
            <a:xfrm>
              <a:off x="2545873" y="3540234"/>
              <a:ext cx="230069" cy="1704231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785F8690-B7D6-4055-916D-304381D05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970" y="5111734"/>
              <a:ext cx="1126213" cy="1126213"/>
            </a:xfrm>
            <a:prstGeom prst="rect">
              <a:avLst/>
            </a:prstGeom>
          </p:spPr>
        </p:pic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16DEB142-B4F5-4C75-A588-09493ECF77DB}"/>
              </a:ext>
            </a:extLst>
          </p:cNvPr>
          <p:cNvGrpSpPr/>
          <p:nvPr/>
        </p:nvGrpSpPr>
        <p:grpSpPr>
          <a:xfrm>
            <a:off x="2872572" y="3540234"/>
            <a:ext cx="2117246" cy="2697713"/>
            <a:chOff x="2872572" y="3540234"/>
            <a:chExt cx="2117246" cy="2697713"/>
          </a:xfrm>
        </p:grpSpPr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id="{72E0F954-40D4-4D4C-9478-1FBF80030D60}"/>
                </a:ext>
              </a:extLst>
            </p:cNvPr>
            <p:cNvCxnSpPr>
              <a:cxnSpLocks/>
            </p:cNvCxnSpPr>
            <p:nvPr/>
          </p:nvCxnSpPr>
          <p:spPr>
            <a:xfrm>
              <a:off x="2872572" y="3540234"/>
              <a:ext cx="1242074" cy="1811546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A91FC0D5-C19D-4551-8726-3E6ABFA5C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78187" y="5328398"/>
              <a:ext cx="911631" cy="909549"/>
            </a:xfrm>
            <a:prstGeom prst="rect">
              <a:avLst/>
            </a:prstGeom>
          </p:spPr>
        </p:pic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7CD50B6F-C8D6-4F87-B24C-6F9E3FBA9B95}"/>
              </a:ext>
            </a:extLst>
          </p:cNvPr>
          <p:cNvGrpSpPr/>
          <p:nvPr/>
        </p:nvGrpSpPr>
        <p:grpSpPr>
          <a:xfrm>
            <a:off x="877512" y="3550920"/>
            <a:ext cx="1446588" cy="2657832"/>
            <a:chOff x="877512" y="3550920"/>
            <a:chExt cx="1446588" cy="2657832"/>
          </a:xfrm>
        </p:grpSpPr>
        <p:cxnSp>
          <p:nvCxnSpPr>
            <p:cNvPr id="5" name="Egyenes összekötő 4">
              <a:extLst>
                <a:ext uri="{FF2B5EF4-FFF2-40B4-BE49-F238E27FC236}">
                  <a16:creationId xmlns:a16="http://schemas.microsoft.com/office/drawing/2014/main" id="{2738780B-290E-4FB1-A56A-1295796DE8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9730" y="3550920"/>
              <a:ext cx="674370" cy="215646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F6B831E0-B676-4C05-84EF-A5A5966C0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2" y="5082540"/>
              <a:ext cx="1126212" cy="1126212"/>
            </a:xfrm>
            <a:prstGeom prst="rect">
              <a:avLst/>
            </a:prstGeom>
          </p:spPr>
        </p:pic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AB4F70F8-BE12-4C04-93C4-6EC5131DFCC2}"/>
              </a:ext>
            </a:extLst>
          </p:cNvPr>
          <p:cNvGrpSpPr/>
          <p:nvPr/>
        </p:nvGrpSpPr>
        <p:grpSpPr>
          <a:xfrm>
            <a:off x="3199271" y="3540234"/>
            <a:ext cx="3316768" cy="2986993"/>
            <a:chOff x="3199271" y="3540234"/>
            <a:chExt cx="3316768" cy="2986993"/>
          </a:xfrm>
        </p:grpSpPr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A937B2D4-78B6-4F25-9F2C-86F41F9A576A}"/>
                </a:ext>
              </a:extLst>
            </p:cNvPr>
            <p:cNvCxnSpPr>
              <a:cxnSpLocks/>
            </p:cNvCxnSpPr>
            <p:nvPr/>
          </p:nvCxnSpPr>
          <p:spPr>
            <a:xfrm>
              <a:off x="3199271" y="3540234"/>
              <a:ext cx="2424289" cy="1704231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5A3B4C5A-DA92-46A8-86CC-91F8005E0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4" r="31514"/>
            <a:stretch/>
          </p:blipFill>
          <p:spPr>
            <a:xfrm>
              <a:off x="5388729" y="5034961"/>
              <a:ext cx="1127310" cy="1492266"/>
            </a:xfrm>
            <a:prstGeom prst="rect">
              <a:avLst/>
            </a:prstGeom>
          </p:spPr>
        </p:pic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2593C60D-72C9-422C-8FC6-3D39D62E23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87" y="3818208"/>
            <a:ext cx="1228079" cy="2264709"/>
          </a:xfrm>
          <a:prstGeom prst="rect">
            <a:avLst/>
          </a:prstGeom>
        </p:spPr>
      </p:pic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84F06A3D-A62F-4954-ADBD-E091C0DD6951}"/>
              </a:ext>
            </a:extLst>
          </p:cNvPr>
          <p:cNvCxnSpPr>
            <a:cxnSpLocks/>
          </p:cNvCxnSpPr>
          <p:nvPr/>
        </p:nvCxnSpPr>
        <p:spPr>
          <a:xfrm>
            <a:off x="3598183" y="3429000"/>
            <a:ext cx="5574846" cy="104169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6">
            <a:extLst>
              <a:ext uri="{FF2B5EF4-FFF2-40B4-BE49-F238E27FC236}">
                <a16:creationId xmlns:a16="http://schemas.microsoft.com/office/drawing/2014/main" id="{7E6B5AF2-4324-4875-B4BF-BD5C257D1403}"/>
              </a:ext>
            </a:extLst>
          </p:cNvPr>
          <p:cNvSpPr txBox="1"/>
          <p:nvPr/>
        </p:nvSpPr>
        <p:spPr>
          <a:xfrm>
            <a:off x="7813355" y="6139247"/>
            <a:ext cx="3746848" cy="377022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</a:bodyPr>
          <a:lstStyle/>
          <a:p>
            <a:pPr algn="ctr">
              <a:defRPr/>
            </a:pP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NetAlly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</a:t>
            </a: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LinkRunner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G2 hálózati </a:t>
            </a: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smart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</a:t>
            </a: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teszter</a:t>
            </a:r>
            <a:endParaRPr lang="en-US" sz="2000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CB66EDE2-D4F6-47B2-B3BC-80D9CA3E07A6}"/>
              </a:ext>
            </a:extLst>
          </p:cNvPr>
          <p:cNvGrpSpPr>
            <a:grpSpLocks noChangeAspect="1"/>
          </p:cNvGrpSpPr>
          <p:nvPr/>
        </p:nvGrpSpPr>
        <p:grpSpPr>
          <a:xfrm>
            <a:off x="7935927" y="1230053"/>
            <a:ext cx="1543032" cy="1801059"/>
            <a:chOff x="1364074" y="3436756"/>
            <a:chExt cx="2112670" cy="2465952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8E1F7777-413B-421F-9253-0F06C8B1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64074" y="3436756"/>
              <a:ext cx="2112670" cy="1992952"/>
            </a:xfrm>
            <a:prstGeom prst="rect">
              <a:avLst/>
            </a:prstGeom>
          </p:spPr>
        </p:pic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6EF64E80-1C84-4360-8463-72D784BB3CE7}"/>
                </a:ext>
              </a:extLst>
            </p:cNvPr>
            <p:cNvSpPr/>
            <p:nvPr/>
          </p:nvSpPr>
          <p:spPr>
            <a:xfrm>
              <a:off x="1625138" y="5533376"/>
              <a:ext cx="15905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b="1" dirty="0">
                  <a:latin typeface="Myriad Pro" panose="020B0503030403020204" pitchFamily="34" charset="0"/>
                </a:rPr>
                <a:t>PD</a:t>
              </a:r>
              <a:endParaRPr lang="hu-HU" dirty="0"/>
            </a:p>
          </p:txBody>
        </p:sp>
      </p:grp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DC5A6CC0-405C-4758-A2C3-333BA8CCD183}"/>
              </a:ext>
            </a:extLst>
          </p:cNvPr>
          <p:cNvGrpSpPr>
            <a:grpSpLocks noChangeAspect="1"/>
          </p:cNvGrpSpPr>
          <p:nvPr/>
        </p:nvGrpSpPr>
        <p:grpSpPr>
          <a:xfrm>
            <a:off x="9843481" y="1252697"/>
            <a:ext cx="1543033" cy="1778415"/>
            <a:chOff x="4113459" y="3467760"/>
            <a:chExt cx="2112670" cy="2434948"/>
          </a:xfrm>
        </p:grpSpPr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64E43902-0F6F-481E-B6A9-34B121CFF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3459" y="3467760"/>
              <a:ext cx="2112670" cy="1992952"/>
            </a:xfrm>
            <a:prstGeom prst="rect">
              <a:avLst/>
            </a:prstGeom>
          </p:spPr>
        </p:pic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FFE70382-7F22-4503-A985-C12404C1524A}"/>
                </a:ext>
              </a:extLst>
            </p:cNvPr>
            <p:cNvSpPr/>
            <p:nvPr/>
          </p:nvSpPr>
          <p:spPr>
            <a:xfrm>
              <a:off x="4929985" y="5533376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latin typeface="Myriad Pro" panose="020B0503030403020204" pitchFamily="34" charset="0"/>
                </a:rPr>
                <a:t>PSE</a:t>
              </a:r>
              <a:endParaRPr lang="hu-HU" dirty="0"/>
            </a:p>
          </p:txBody>
        </p:sp>
      </p:grpSp>
      <p:sp>
        <p:nvSpPr>
          <p:cNvPr id="32" name="TextBox 6">
            <a:extLst>
              <a:ext uri="{FF2B5EF4-FFF2-40B4-BE49-F238E27FC236}">
                <a16:creationId xmlns:a16="http://schemas.microsoft.com/office/drawing/2014/main" id="{EF31CD0F-A639-40CB-A2D8-36C016CA0647}"/>
              </a:ext>
            </a:extLst>
          </p:cNvPr>
          <p:cNvSpPr txBox="1"/>
          <p:nvPr/>
        </p:nvSpPr>
        <p:spPr>
          <a:xfrm>
            <a:off x="8246430" y="3113674"/>
            <a:ext cx="3166306" cy="377022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https://ethernetalliance.org/</a:t>
            </a:r>
            <a:endParaRPr lang="en-US" sz="2000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9D19E55C-548C-465A-8450-7AE958B5BE71}"/>
              </a:ext>
            </a:extLst>
          </p:cNvPr>
          <p:cNvGrpSpPr/>
          <p:nvPr/>
        </p:nvGrpSpPr>
        <p:grpSpPr>
          <a:xfrm>
            <a:off x="2846429" y="1414733"/>
            <a:ext cx="2463117" cy="1595541"/>
            <a:chOff x="2846429" y="1414733"/>
            <a:chExt cx="2463117" cy="1595541"/>
          </a:xfrm>
        </p:grpSpPr>
        <p:sp>
          <p:nvSpPr>
            <p:cNvPr id="9" name="Szabadkézi sokszög 8"/>
            <p:cNvSpPr/>
            <p:nvPr/>
          </p:nvSpPr>
          <p:spPr>
            <a:xfrm>
              <a:off x="2846429" y="1414733"/>
              <a:ext cx="2463117" cy="1595541"/>
            </a:xfrm>
            <a:custGeom>
              <a:avLst/>
              <a:gdLst>
                <a:gd name="connsiteX0" fmla="*/ 0 w 2463117"/>
                <a:gd name="connsiteY0" fmla="*/ 159554 h 1595541"/>
                <a:gd name="connsiteX1" fmla="*/ 159554 w 2463117"/>
                <a:gd name="connsiteY1" fmla="*/ 0 h 1595541"/>
                <a:gd name="connsiteX2" fmla="*/ 2303563 w 2463117"/>
                <a:gd name="connsiteY2" fmla="*/ 0 h 1595541"/>
                <a:gd name="connsiteX3" fmla="*/ 2463117 w 2463117"/>
                <a:gd name="connsiteY3" fmla="*/ 159554 h 1595541"/>
                <a:gd name="connsiteX4" fmla="*/ 2463117 w 2463117"/>
                <a:gd name="connsiteY4" fmla="*/ 1435987 h 1595541"/>
                <a:gd name="connsiteX5" fmla="*/ 2303563 w 2463117"/>
                <a:gd name="connsiteY5" fmla="*/ 1595541 h 1595541"/>
                <a:gd name="connsiteX6" fmla="*/ 159554 w 2463117"/>
                <a:gd name="connsiteY6" fmla="*/ 1595541 h 1595541"/>
                <a:gd name="connsiteX7" fmla="*/ 0 w 2463117"/>
                <a:gd name="connsiteY7" fmla="*/ 1435987 h 1595541"/>
                <a:gd name="connsiteX8" fmla="*/ 0 w 2463117"/>
                <a:gd name="connsiteY8" fmla="*/ 159554 h 159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117" h="1595541">
                  <a:moveTo>
                    <a:pt x="0" y="159554"/>
                  </a:moveTo>
                  <a:cubicBezTo>
                    <a:pt x="0" y="71435"/>
                    <a:pt x="71435" y="0"/>
                    <a:pt x="159554" y="0"/>
                  </a:cubicBezTo>
                  <a:lnTo>
                    <a:pt x="2303563" y="0"/>
                  </a:lnTo>
                  <a:cubicBezTo>
                    <a:pt x="2391682" y="0"/>
                    <a:pt x="2463117" y="71435"/>
                    <a:pt x="2463117" y="159554"/>
                  </a:cubicBezTo>
                  <a:lnTo>
                    <a:pt x="2463117" y="1435987"/>
                  </a:lnTo>
                  <a:cubicBezTo>
                    <a:pt x="2463117" y="1524106"/>
                    <a:pt x="2391682" y="1595541"/>
                    <a:pt x="2303563" y="1595541"/>
                  </a:cubicBezTo>
                  <a:lnTo>
                    <a:pt x="159554" y="1595541"/>
                  </a:lnTo>
                  <a:cubicBezTo>
                    <a:pt x="71435" y="1595541"/>
                    <a:pt x="0" y="1524106"/>
                    <a:pt x="0" y="1435987"/>
                  </a:cubicBezTo>
                  <a:lnTo>
                    <a:pt x="0" y="159554"/>
                  </a:lnTo>
                  <a:close/>
                </a:path>
              </a:pathLst>
            </a:custGeom>
            <a:ln>
              <a:solidFill>
                <a:srgbClr val="197F9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779" tIns="160779" rIns="899714" bIns="559664" numCol="1" spcCol="1270" anchor="t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u-HU" sz="2600"/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888318" y="1765233"/>
              <a:ext cx="225868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 dirty="0">
                  <a:solidFill>
                    <a:srgbClr val="58585A"/>
                  </a:solidFill>
                  <a:latin typeface="Myriad Pro" panose="020B0503030403020204" pitchFamily="34" charset="0"/>
                </a:rPr>
                <a:t>Infrastruktúra független</a:t>
              </a:r>
            </a:p>
            <a:p>
              <a:pPr marL="1714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 dirty="0">
                  <a:solidFill>
                    <a:srgbClr val="58585A"/>
                  </a:solidFill>
                  <a:latin typeface="Myriad Pro" panose="020B0503030403020204" pitchFamily="34" charset="0"/>
                </a:rPr>
                <a:t>Biztonság és</a:t>
              </a:r>
            </a:p>
            <a:p>
              <a:pPr marL="1714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 dirty="0">
                  <a:solidFill>
                    <a:srgbClr val="58585A"/>
                  </a:solidFill>
                  <a:latin typeface="Myriad Pro" panose="020B0503030403020204" pitchFamily="34" charset="0"/>
                </a:rPr>
                <a:t>teljesítmény</a:t>
              </a:r>
            </a:p>
          </p:txBody>
        </p:sp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2E783916-B042-4E9E-8883-CD76D0B1830D}"/>
              </a:ext>
            </a:extLst>
          </p:cNvPr>
          <p:cNvGrpSpPr/>
          <p:nvPr/>
        </p:nvGrpSpPr>
        <p:grpSpPr>
          <a:xfrm>
            <a:off x="2846429" y="4805259"/>
            <a:ext cx="2512978" cy="1595541"/>
            <a:chOff x="2846429" y="4805259"/>
            <a:chExt cx="2512978" cy="1595541"/>
          </a:xfrm>
        </p:grpSpPr>
        <p:sp>
          <p:nvSpPr>
            <p:cNvPr id="7" name="Szabadkézi sokszög 6"/>
            <p:cNvSpPr/>
            <p:nvPr/>
          </p:nvSpPr>
          <p:spPr>
            <a:xfrm>
              <a:off x="2846429" y="4805259"/>
              <a:ext cx="2463117" cy="1595541"/>
            </a:xfrm>
            <a:custGeom>
              <a:avLst/>
              <a:gdLst>
                <a:gd name="connsiteX0" fmla="*/ 0 w 2463117"/>
                <a:gd name="connsiteY0" fmla="*/ 159554 h 1595541"/>
                <a:gd name="connsiteX1" fmla="*/ 159554 w 2463117"/>
                <a:gd name="connsiteY1" fmla="*/ 0 h 1595541"/>
                <a:gd name="connsiteX2" fmla="*/ 2303563 w 2463117"/>
                <a:gd name="connsiteY2" fmla="*/ 0 h 1595541"/>
                <a:gd name="connsiteX3" fmla="*/ 2463117 w 2463117"/>
                <a:gd name="connsiteY3" fmla="*/ 159554 h 1595541"/>
                <a:gd name="connsiteX4" fmla="*/ 2463117 w 2463117"/>
                <a:gd name="connsiteY4" fmla="*/ 1435987 h 1595541"/>
                <a:gd name="connsiteX5" fmla="*/ 2303563 w 2463117"/>
                <a:gd name="connsiteY5" fmla="*/ 1595541 h 1595541"/>
                <a:gd name="connsiteX6" fmla="*/ 159554 w 2463117"/>
                <a:gd name="connsiteY6" fmla="*/ 1595541 h 1595541"/>
                <a:gd name="connsiteX7" fmla="*/ 0 w 2463117"/>
                <a:gd name="connsiteY7" fmla="*/ 1435987 h 1595541"/>
                <a:gd name="connsiteX8" fmla="*/ 0 w 2463117"/>
                <a:gd name="connsiteY8" fmla="*/ 159554 h 159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117" h="1595541">
                  <a:moveTo>
                    <a:pt x="0" y="159554"/>
                  </a:moveTo>
                  <a:cubicBezTo>
                    <a:pt x="0" y="71435"/>
                    <a:pt x="71435" y="0"/>
                    <a:pt x="159554" y="0"/>
                  </a:cubicBezTo>
                  <a:lnTo>
                    <a:pt x="2303563" y="0"/>
                  </a:lnTo>
                  <a:cubicBezTo>
                    <a:pt x="2391682" y="0"/>
                    <a:pt x="2463117" y="71435"/>
                    <a:pt x="2463117" y="159554"/>
                  </a:cubicBezTo>
                  <a:lnTo>
                    <a:pt x="2463117" y="1435987"/>
                  </a:lnTo>
                  <a:cubicBezTo>
                    <a:pt x="2463117" y="1524106"/>
                    <a:pt x="2391682" y="1595541"/>
                    <a:pt x="2303563" y="1595541"/>
                  </a:cubicBezTo>
                  <a:lnTo>
                    <a:pt x="159554" y="1595541"/>
                  </a:lnTo>
                  <a:cubicBezTo>
                    <a:pt x="71435" y="1595541"/>
                    <a:pt x="0" y="1524106"/>
                    <a:pt x="0" y="1435987"/>
                  </a:cubicBezTo>
                  <a:lnTo>
                    <a:pt x="0" y="159554"/>
                  </a:lnTo>
                  <a:close/>
                </a:path>
              </a:pathLst>
            </a:custGeom>
            <a:ln>
              <a:solidFill>
                <a:srgbClr val="197F9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779" tIns="559664" rIns="899714" bIns="160779" numCol="1" spcCol="1270" anchor="t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u-HU" sz="2600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2941361" y="5206797"/>
              <a:ext cx="2418046" cy="96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>
                  <a:solidFill>
                    <a:srgbClr val="58585A"/>
                  </a:solidFill>
                  <a:latin typeface="Myriad Pro" panose="020B0503030403020204" pitchFamily="34" charset="0"/>
                </a:rPr>
                <a:t>EUE</a:t>
              </a:r>
            </a:p>
            <a:p>
              <a:pPr marL="1714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>
                  <a:solidFill>
                    <a:srgbClr val="58585A"/>
                  </a:solidFill>
                  <a:latin typeface="Myriad Pro" panose="020B0503030403020204" pitchFamily="34" charset="0"/>
                </a:rPr>
                <a:t>Teljes ISM sáv</a:t>
              </a:r>
            </a:p>
            <a:p>
              <a:pPr marL="1714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>
                  <a:solidFill>
                    <a:srgbClr val="58585A"/>
                  </a:solidFill>
                  <a:latin typeface="Myriad Pro" panose="020B0503030403020204" pitchFamily="34" charset="0"/>
                </a:rPr>
                <a:t>#1: kapcsolódás</a:t>
              </a:r>
            </a:p>
            <a:p>
              <a:pPr marL="1714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>
                  <a:solidFill>
                    <a:srgbClr val="58585A"/>
                  </a:solidFill>
                  <a:latin typeface="Myriad Pro" panose="020B0503030403020204" pitchFamily="34" charset="0"/>
                </a:rPr>
                <a:t>#2: szolgáltatások</a:t>
              </a:r>
            </a:p>
          </p:txBody>
        </p: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3023A96F-9DD9-40EE-9925-B93F701A7D10}"/>
              </a:ext>
            </a:extLst>
          </p:cNvPr>
          <p:cNvGrpSpPr/>
          <p:nvPr/>
        </p:nvGrpSpPr>
        <p:grpSpPr>
          <a:xfrm>
            <a:off x="6865200" y="4805259"/>
            <a:ext cx="2986655" cy="1595541"/>
            <a:chOff x="6865200" y="4805259"/>
            <a:chExt cx="2986655" cy="1595541"/>
          </a:xfrm>
        </p:grpSpPr>
        <p:sp>
          <p:nvSpPr>
            <p:cNvPr id="5" name="Szabadkézi sokszög 4"/>
            <p:cNvSpPr/>
            <p:nvPr/>
          </p:nvSpPr>
          <p:spPr>
            <a:xfrm>
              <a:off x="6865200" y="4805259"/>
              <a:ext cx="2463117" cy="1595541"/>
            </a:xfrm>
            <a:custGeom>
              <a:avLst/>
              <a:gdLst>
                <a:gd name="connsiteX0" fmla="*/ 0 w 2463117"/>
                <a:gd name="connsiteY0" fmla="*/ 159554 h 1595541"/>
                <a:gd name="connsiteX1" fmla="*/ 159554 w 2463117"/>
                <a:gd name="connsiteY1" fmla="*/ 0 h 1595541"/>
                <a:gd name="connsiteX2" fmla="*/ 2303563 w 2463117"/>
                <a:gd name="connsiteY2" fmla="*/ 0 h 1595541"/>
                <a:gd name="connsiteX3" fmla="*/ 2463117 w 2463117"/>
                <a:gd name="connsiteY3" fmla="*/ 159554 h 1595541"/>
                <a:gd name="connsiteX4" fmla="*/ 2463117 w 2463117"/>
                <a:gd name="connsiteY4" fmla="*/ 1435987 h 1595541"/>
                <a:gd name="connsiteX5" fmla="*/ 2303563 w 2463117"/>
                <a:gd name="connsiteY5" fmla="*/ 1595541 h 1595541"/>
                <a:gd name="connsiteX6" fmla="*/ 159554 w 2463117"/>
                <a:gd name="connsiteY6" fmla="*/ 1595541 h 1595541"/>
                <a:gd name="connsiteX7" fmla="*/ 0 w 2463117"/>
                <a:gd name="connsiteY7" fmla="*/ 1435987 h 1595541"/>
                <a:gd name="connsiteX8" fmla="*/ 0 w 2463117"/>
                <a:gd name="connsiteY8" fmla="*/ 159554 h 159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117" h="1595541">
                  <a:moveTo>
                    <a:pt x="0" y="159554"/>
                  </a:moveTo>
                  <a:cubicBezTo>
                    <a:pt x="0" y="71435"/>
                    <a:pt x="71435" y="0"/>
                    <a:pt x="159554" y="0"/>
                  </a:cubicBezTo>
                  <a:lnTo>
                    <a:pt x="2303563" y="0"/>
                  </a:lnTo>
                  <a:cubicBezTo>
                    <a:pt x="2391682" y="0"/>
                    <a:pt x="2463117" y="71435"/>
                    <a:pt x="2463117" y="159554"/>
                  </a:cubicBezTo>
                  <a:lnTo>
                    <a:pt x="2463117" y="1435987"/>
                  </a:lnTo>
                  <a:cubicBezTo>
                    <a:pt x="2463117" y="1524106"/>
                    <a:pt x="2391682" y="1595541"/>
                    <a:pt x="2303563" y="1595541"/>
                  </a:cubicBezTo>
                  <a:lnTo>
                    <a:pt x="159554" y="1595541"/>
                  </a:lnTo>
                  <a:cubicBezTo>
                    <a:pt x="71435" y="1595541"/>
                    <a:pt x="0" y="1524106"/>
                    <a:pt x="0" y="1435987"/>
                  </a:cubicBezTo>
                  <a:lnTo>
                    <a:pt x="0" y="159554"/>
                  </a:lnTo>
                  <a:close/>
                </a:path>
              </a:pathLst>
            </a:custGeom>
            <a:ln>
              <a:solidFill>
                <a:srgbClr val="197F9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9714" tIns="559664" rIns="160779" bIns="160779" numCol="1" spcCol="1270" anchor="t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u-HU" sz="260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7116717" y="5206797"/>
              <a:ext cx="2735138" cy="96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953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>
                  <a:solidFill>
                    <a:srgbClr val="58585A"/>
                  </a:solidFill>
                  <a:latin typeface="Myriad Pro" panose="020B0503030403020204" pitchFamily="34" charset="0"/>
                </a:rPr>
                <a:t>Szimuláció</a:t>
              </a:r>
            </a:p>
            <a:p>
              <a:pPr marL="72390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>
                  <a:solidFill>
                    <a:srgbClr val="58585A"/>
                  </a:solidFill>
                  <a:latin typeface="Myriad Pro" panose="020B0503030403020204" pitchFamily="34" charset="0"/>
                </a:rPr>
                <a:t>Telepítés</a:t>
              </a:r>
            </a:p>
            <a:p>
              <a:pPr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>
                  <a:solidFill>
                    <a:srgbClr val="58585A"/>
                  </a:solidFill>
                  <a:latin typeface="Myriad Pro" panose="020B0503030403020204" pitchFamily="34" charset="0"/>
                </a:rPr>
                <a:t>Felmérés/audit</a:t>
              </a:r>
            </a:p>
            <a:p>
              <a:pPr marL="2857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>
                  <a:solidFill>
                    <a:srgbClr val="58585A"/>
                  </a:solidFill>
                  <a:latin typeface="Myriad Pro" panose="020B0503030403020204" pitchFamily="34" charset="0"/>
                </a:rPr>
                <a:t>Időszakos ellenőrzés</a:t>
              </a: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BA61E21E-FF10-4652-92F1-B220CB925793}"/>
              </a:ext>
            </a:extLst>
          </p:cNvPr>
          <p:cNvGrpSpPr/>
          <p:nvPr/>
        </p:nvGrpSpPr>
        <p:grpSpPr>
          <a:xfrm>
            <a:off x="6865200" y="1414733"/>
            <a:ext cx="2537518" cy="1595541"/>
            <a:chOff x="6865200" y="1414733"/>
            <a:chExt cx="2537518" cy="1595541"/>
          </a:xfrm>
        </p:grpSpPr>
        <p:sp>
          <p:nvSpPr>
            <p:cNvPr id="8" name="Szabadkézi sokszög 7"/>
            <p:cNvSpPr/>
            <p:nvPr/>
          </p:nvSpPr>
          <p:spPr>
            <a:xfrm>
              <a:off x="6865200" y="1414733"/>
              <a:ext cx="2463117" cy="1595541"/>
            </a:xfrm>
            <a:custGeom>
              <a:avLst/>
              <a:gdLst>
                <a:gd name="connsiteX0" fmla="*/ 0 w 2463117"/>
                <a:gd name="connsiteY0" fmla="*/ 159554 h 1595541"/>
                <a:gd name="connsiteX1" fmla="*/ 159554 w 2463117"/>
                <a:gd name="connsiteY1" fmla="*/ 0 h 1595541"/>
                <a:gd name="connsiteX2" fmla="*/ 2303563 w 2463117"/>
                <a:gd name="connsiteY2" fmla="*/ 0 h 1595541"/>
                <a:gd name="connsiteX3" fmla="*/ 2463117 w 2463117"/>
                <a:gd name="connsiteY3" fmla="*/ 159554 h 1595541"/>
                <a:gd name="connsiteX4" fmla="*/ 2463117 w 2463117"/>
                <a:gd name="connsiteY4" fmla="*/ 1435987 h 1595541"/>
                <a:gd name="connsiteX5" fmla="*/ 2303563 w 2463117"/>
                <a:gd name="connsiteY5" fmla="*/ 1595541 h 1595541"/>
                <a:gd name="connsiteX6" fmla="*/ 159554 w 2463117"/>
                <a:gd name="connsiteY6" fmla="*/ 1595541 h 1595541"/>
                <a:gd name="connsiteX7" fmla="*/ 0 w 2463117"/>
                <a:gd name="connsiteY7" fmla="*/ 1435987 h 1595541"/>
                <a:gd name="connsiteX8" fmla="*/ 0 w 2463117"/>
                <a:gd name="connsiteY8" fmla="*/ 159554 h 159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117" h="1595541">
                  <a:moveTo>
                    <a:pt x="0" y="159554"/>
                  </a:moveTo>
                  <a:cubicBezTo>
                    <a:pt x="0" y="71435"/>
                    <a:pt x="71435" y="0"/>
                    <a:pt x="159554" y="0"/>
                  </a:cubicBezTo>
                  <a:lnTo>
                    <a:pt x="2303563" y="0"/>
                  </a:lnTo>
                  <a:cubicBezTo>
                    <a:pt x="2391682" y="0"/>
                    <a:pt x="2463117" y="71435"/>
                    <a:pt x="2463117" y="159554"/>
                  </a:cubicBezTo>
                  <a:lnTo>
                    <a:pt x="2463117" y="1435987"/>
                  </a:lnTo>
                  <a:cubicBezTo>
                    <a:pt x="2463117" y="1524106"/>
                    <a:pt x="2391682" y="1595541"/>
                    <a:pt x="2303563" y="1595541"/>
                  </a:cubicBezTo>
                  <a:lnTo>
                    <a:pt x="159554" y="1595541"/>
                  </a:lnTo>
                  <a:cubicBezTo>
                    <a:pt x="71435" y="1595541"/>
                    <a:pt x="0" y="1524106"/>
                    <a:pt x="0" y="1435987"/>
                  </a:cubicBezTo>
                  <a:lnTo>
                    <a:pt x="0" y="159554"/>
                  </a:lnTo>
                  <a:close/>
                </a:path>
              </a:pathLst>
            </a:custGeom>
            <a:ln>
              <a:solidFill>
                <a:srgbClr val="197F9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9714" tIns="160779" rIns="160779" bIns="559664" numCol="1" spcCol="1270" anchor="t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u-HU" sz="260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6961085" y="1647341"/>
              <a:ext cx="2441633" cy="1158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1143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 dirty="0">
                  <a:solidFill>
                    <a:srgbClr val="58585A"/>
                  </a:solidFill>
                  <a:latin typeface="Myriad Pro" panose="020B0503030403020204" pitchFamily="34" charset="0"/>
                </a:rPr>
                <a:t>Hová és mire?</a:t>
              </a:r>
            </a:p>
            <a:p>
              <a:pPr marL="628650" lvl="1" indent="-9525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 dirty="0" err="1">
                  <a:solidFill>
                    <a:srgbClr val="58585A"/>
                  </a:solidFill>
                  <a:latin typeface="Myriad Pro" panose="020B0503030403020204" pitchFamily="34" charset="0"/>
                </a:rPr>
                <a:t>User</a:t>
              </a:r>
              <a:r>
                <a:rPr lang="hu-HU" sz="1400" dirty="0">
                  <a:solidFill>
                    <a:srgbClr val="58585A"/>
                  </a:solidFill>
                  <a:latin typeface="Myriad Pro" panose="020B0503030403020204" pitchFamily="34" charset="0"/>
                </a:rPr>
                <a:t> #, eszköz típus?</a:t>
              </a:r>
            </a:p>
            <a:p>
              <a:pPr marL="895350" lvl="1" indent="-9525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 dirty="0">
                  <a:solidFill>
                    <a:srgbClr val="58585A"/>
                  </a:solidFill>
                  <a:latin typeface="Myriad Pro" panose="020B0503030403020204" pitchFamily="34" charset="0"/>
                </a:rPr>
                <a:t>Végpontok?</a:t>
              </a:r>
            </a:p>
            <a:p>
              <a:pPr marL="1085850" lvl="1" indent="-76200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400" dirty="0">
                  <a:solidFill>
                    <a:srgbClr val="58585A"/>
                  </a:solidFill>
                  <a:latin typeface="Myriad Pro" panose="020B0503030403020204" pitchFamily="34" charset="0"/>
                </a:rPr>
                <a:t>Előzetes hatásvizsgálat!</a:t>
              </a:r>
            </a:p>
          </p:txBody>
        </p:sp>
      </p:grpSp>
      <p:pic>
        <p:nvPicPr>
          <p:cNvPr id="47" name="Kép 46">
            <a:extLst>
              <a:ext uri="{FF2B5EF4-FFF2-40B4-BE49-F238E27FC236}">
                <a16:creationId xmlns:a16="http://schemas.microsoft.com/office/drawing/2014/main" id="{8A17373C-D74F-48A1-B93F-218964E79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7" y="4593303"/>
            <a:ext cx="1821543" cy="182154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000" y="144000"/>
            <a:ext cx="8280000" cy="720000"/>
          </a:xfrm>
        </p:spPr>
        <p:txBody>
          <a:bodyPr>
            <a:normAutofit/>
          </a:bodyPr>
          <a:lstStyle/>
          <a:p>
            <a:pPr algn="r"/>
            <a:r>
              <a:rPr lang="hu-HU" sz="4000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Wi</a:t>
            </a:r>
            <a:r>
              <a:rPr lang="hu-HU" sz="4000" b="1" dirty="0">
                <a:solidFill>
                  <a:srgbClr val="197F97"/>
                </a:solidFill>
                <a:latin typeface="Myriad Pro" panose="020B0503030403020204" pitchFamily="34" charset="0"/>
              </a:rPr>
              <a:t>-Fi életciklus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5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10" name="Szabadkézi sokszög 9"/>
          <p:cNvSpPr/>
          <p:nvPr/>
        </p:nvSpPr>
        <p:spPr>
          <a:xfrm>
            <a:off x="3878545" y="1698938"/>
            <a:ext cx="2158967" cy="2158967"/>
          </a:xfrm>
          <a:custGeom>
            <a:avLst/>
            <a:gdLst>
              <a:gd name="connsiteX0" fmla="*/ 0 w 2158967"/>
              <a:gd name="connsiteY0" fmla="*/ 2158967 h 2158967"/>
              <a:gd name="connsiteX1" fmla="*/ 2158967 w 2158967"/>
              <a:gd name="connsiteY1" fmla="*/ 0 h 2158967"/>
              <a:gd name="connsiteX2" fmla="*/ 2158967 w 2158967"/>
              <a:gd name="connsiteY2" fmla="*/ 2158967 h 2158967"/>
              <a:gd name="connsiteX3" fmla="*/ 0 w 2158967"/>
              <a:gd name="connsiteY3" fmla="*/ 2158967 h 215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967" h="2158967">
                <a:moveTo>
                  <a:pt x="0" y="2158967"/>
                </a:moveTo>
                <a:cubicBezTo>
                  <a:pt x="0" y="966602"/>
                  <a:pt x="966602" y="0"/>
                  <a:pt x="2158967" y="0"/>
                </a:cubicBezTo>
                <a:lnTo>
                  <a:pt x="2158967" y="2158967"/>
                </a:lnTo>
                <a:lnTo>
                  <a:pt x="0" y="2158967"/>
                </a:lnTo>
                <a:close/>
              </a:path>
            </a:pathLst>
          </a:custGeom>
          <a:solidFill>
            <a:srgbClr val="197F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363" tIns="760363" rIns="128016" bIns="12801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>
                <a:latin typeface="Myriad Pro" panose="020B0503030403020204" pitchFamily="34" charset="0"/>
              </a:rPr>
              <a:t>24x7 monitorozás</a:t>
            </a:r>
          </a:p>
        </p:txBody>
      </p:sp>
      <p:sp>
        <p:nvSpPr>
          <p:cNvPr id="11" name="Szabadkézi sokszög 10"/>
          <p:cNvSpPr/>
          <p:nvPr/>
        </p:nvSpPr>
        <p:spPr>
          <a:xfrm>
            <a:off x="6137234" y="1698938"/>
            <a:ext cx="2158967" cy="2158967"/>
          </a:xfrm>
          <a:custGeom>
            <a:avLst/>
            <a:gdLst>
              <a:gd name="connsiteX0" fmla="*/ 0 w 2158967"/>
              <a:gd name="connsiteY0" fmla="*/ 2158967 h 2158967"/>
              <a:gd name="connsiteX1" fmla="*/ 2158967 w 2158967"/>
              <a:gd name="connsiteY1" fmla="*/ 0 h 2158967"/>
              <a:gd name="connsiteX2" fmla="*/ 2158967 w 2158967"/>
              <a:gd name="connsiteY2" fmla="*/ 2158967 h 2158967"/>
              <a:gd name="connsiteX3" fmla="*/ 0 w 2158967"/>
              <a:gd name="connsiteY3" fmla="*/ 2158967 h 215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967" h="2158967">
                <a:moveTo>
                  <a:pt x="0" y="0"/>
                </a:moveTo>
                <a:cubicBezTo>
                  <a:pt x="1192365" y="0"/>
                  <a:pt x="2158967" y="966602"/>
                  <a:pt x="2158967" y="2158967"/>
                </a:cubicBezTo>
                <a:lnTo>
                  <a:pt x="0" y="2158967"/>
                </a:lnTo>
                <a:lnTo>
                  <a:pt x="0" y="0"/>
                </a:lnTo>
                <a:close/>
              </a:path>
            </a:pathLst>
          </a:custGeom>
          <a:solidFill>
            <a:srgbClr val="197F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60363" rIns="760363" bIns="12801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latin typeface="Myriad Pro" panose="020B0503030403020204" pitchFamily="34" charset="0"/>
              </a:rPr>
              <a:t>Adatgyűjtés Tervezés</a:t>
            </a:r>
          </a:p>
        </p:txBody>
      </p:sp>
      <p:sp>
        <p:nvSpPr>
          <p:cNvPr id="12" name="Szabadkézi sokszög 11"/>
          <p:cNvSpPr/>
          <p:nvPr/>
        </p:nvSpPr>
        <p:spPr>
          <a:xfrm>
            <a:off x="6137234" y="3957626"/>
            <a:ext cx="2158967" cy="2158968"/>
          </a:xfrm>
          <a:custGeom>
            <a:avLst/>
            <a:gdLst>
              <a:gd name="connsiteX0" fmla="*/ 0 w 2158967"/>
              <a:gd name="connsiteY0" fmla="*/ 2158967 h 2158967"/>
              <a:gd name="connsiteX1" fmla="*/ 2158967 w 2158967"/>
              <a:gd name="connsiteY1" fmla="*/ 0 h 2158967"/>
              <a:gd name="connsiteX2" fmla="*/ 2158967 w 2158967"/>
              <a:gd name="connsiteY2" fmla="*/ 2158967 h 2158967"/>
              <a:gd name="connsiteX3" fmla="*/ 0 w 2158967"/>
              <a:gd name="connsiteY3" fmla="*/ 2158967 h 215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967" h="2158967">
                <a:moveTo>
                  <a:pt x="2158967" y="0"/>
                </a:moveTo>
                <a:cubicBezTo>
                  <a:pt x="2158967" y="1192365"/>
                  <a:pt x="1192365" y="2158967"/>
                  <a:pt x="0" y="2158967"/>
                </a:cubicBezTo>
                <a:lnTo>
                  <a:pt x="0" y="0"/>
                </a:lnTo>
                <a:lnTo>
                  <a:pt x="2158967" y="0"/>
                </a:lnTo>
                <a:close/>
              </a:path>
            </a:pathLst>
          </a:custGeom>
          <a:solidFill>
            <a:srgbClr val="197F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7" rIns="760363" bIns="76036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>
                <a:latin typeface="Myriad Pro" panose="020B0503030403020204" pitchFamily="34" charset="0"/>
              </a:rPr>
              <a:t>Telepítés Felmérés</a:t>
            </a:r>
          </a:p>
        </p:txBody>
      </p:sp>
      <p:sp>
        <p:nvSpPr>
          <p:cNvPr id="13" name="Szabadkézi sokszög 12"/>
          <p:cNvSpPr/>
          <p:nvPr/>
        </p:nvSpPr>
        <p:spPr>
          <a:xfrm>
            <a:off x="3878545" y="3957627"/>
            <a:ext cx="2158967" cy="2158967"/>
          </a:xfrm>
          <a:custGeom>
            <a:avLst/>
            <a:gdLst>
              <a:gd name="connsiteX0" fmla="*/ 0 w 2158967"/>
              <a:gd name="connsiteY0" fmla="*/ 2158967 h 2158967"/>
              <a:gd name="connsiteX1" fmla="*/ 2158967 w 2158967"/>
              <a:gd name="connsiteY1" fmla="*/ 0 h 2158967"/>
              <a:gd name="connsiteX2" fmla="*/ 2158967 w 2158967"/>
              <a:gd name="connsiteY2" fmla="*/ 2158967 h 2158967"/>
              <a:gd name="connsiteX3" fmla="*/ 0 w 2158967"/>
              <a:gd name="connsiteY3" fmla="*/ 2158967 h 215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967" h="2158967">
                <a:moveTo>
                  <a:pt x="2158967" y="2158967"/>
                </a:moveTo>
                <a:cubicBezTo>
                  <a:pt x="966602" y="2158967"/>
                  <a:pt x="0" y="1192365"/>
                  <a:pt x="0" y="0"/>
                </a:cubicBezTo>
                <a:lnTo>
                  <a:pt x="2158967" y="0"/>
                </a:lnTo>
                <a:lnTo>
                  <a:pt x="2158967" y="2158967"/>
                </a:lnTo>
                <a:close/>
              </a:path>
            </a:pathLst>
          </a:custGeom>
          <a:solidFill>
            <a:srgbClr val="197F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363" tIns="128016" rIns="128016" bIns="76036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>
                <a:latin typeface="Myriad Pro" panose="020B0503030403020204" pitchFamily="34" charset="0"/>
              </a:rPr>
              <a:t>Üzemeltetés Hibakeresés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985E00B3-984D-42E1-BF28-FCE4C4EB031E}"/>
              </a:ext>
            </a:extLst>
          </p:cNvPr>
          <p:cNvGrpSpPr/>
          <p:nvPr/>
        </p:nvGrpSpPr>
        <p:grpSpPr>
          <a:xfrm>
            <a:off x="5714664" y="3459020"/>
            <a:ext cx="745417" cy="897492"/>
            <a:chOff x="5714664" y="3459020"/>
            <a:chExt cx="745417" cy="897492"/>
          </a:xfrm>
        </p:grpSpPr>
        <p:sp>
          <p:nvSpPr>
            <p:cNvPr id="14" name="Körbe nyíl 13"/>
            <p:cNvSpPr/>
            <p:nvPr/>
          </p:nvSpPr>
          <p:spPr>
            <a:xfrm>
              <a:off x="5714664" y="3459020"/>
              <a:ext cx="745417" cy="648188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Körbe nyíl 14"/>
            <p:cNvSpPr/>
            <p:nvPr/>
          </p:nvSpPr>
          <p:spPr>
            <a:xfrm rot="10800000">
              <a:off x="5714664" y="3708324"/>
              <a:ext cx="745417" cy="648188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2" name="Kép 21">
            <a:extLst>
              <a:ext uri="{FF2B5EF4-FFF2-40B4-BE49-F238E27FC236}">
                <a16:creationId xmlns:a16="http://schemas.microsoft.com/office/drawing/2014/main" id="{F8A6BD04-533C-45AF-A3E1-141B1104A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68" y="4143391"/>
            <a:ext cx="1063406" cy="1063406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239B13A6-398C-42D0-ADC9-F5F811FA1F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37" y="2380425"/>
            <a:ext cx="1293193" cy="1293193"/>
          </a:xfrm>
          <a:prstGeom prst="rect">
            <a:avLst/>
          </a:prstGeom>
        </p:spPr>
      </p:pic>
      <p:sp>
        <p:nvSpPr>
          <p:cNvPr id="31" name="Nyíl: jobbra mutató 30">
            <a:extLst>
              <a:ext uri="{FF2B5EF4-FFF2-40B4-BE49-F238E27FC236}">
                <a16:creationId xmlns:a16="http://schemas.microsoft.com/office/drawing/2014/main" id="{2FD687FF-70EC-4878-A2EC-88906BD4221C}"/>
              </a:ext>
            </a:extLst>
          </p:cNvPr>
          <p:cNvSpPr/>
          <p:nvPr/>
        </p:nvSpPr>
        <p:spPr>
          <a:xfrm rot="18186372">
            <a:off x="10010768" y="2355184"/>
            <a:ext cx="535285" cy="384740"/>
          </a:xfrm>
          <a:prstGeom prst="rightArrow">
            <a:avLst/>
          </a:prstGeom>
          <a:solidFill>
            <a:srgbClr val="8BB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680888F9-B330-42F9-8B14-17E67883F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9890" y="5427365"/>
            <a:ext cx="1870614" cy="987481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29F82C96-4282-4CBD-A872-10F4F3741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1080" y="864000"/>
            <a:ext cx="1636662" cy="1319764"/>
          </a:xfrm>
          <a:prstGeom prst="rect">
            <a:avLst/>
          </a:prstGeom>
        </p:spPr>
      </p:pic>
      <p:grpSp>
        <p:nvGrpSpPr>
          <p:cNvPr id="37" name="Group 58">
            <a:extLst>
              <a:ext uri="{FF2B5EF4-FFF2-40B4-BE49-F238E27FC236}">
                <a16:creationId xmlns:a16="http://schemas.microsoft.com/office/drawing/2014/main" id="{9EB8CDD2-0496-4E27-A4D2-8760ECFAD228}"/>
              </a:ext>
            </a:extLst>
          </p:cNvPr>
          <p:cNvGrpSpPr/>
          <p:nvPr/>
        </p:nvGrpSpPr>
        <p:grpSpPr>
          <a:xfrm>
            <a:off x="808663" y="1408477"/>
            <a:ext cx="1803933" cy="1595541"/>
            <a:chOff x="9148090" y="4150366"/>
            <a:chExt cx="1098232" cy="934528"/>
          </a:xfrm>
        </p:grpSpPr>
        <p:pic>
          <p:nvPicPr>
            <p:cNvPr id="38" name="Picture 6" descr="C:\Users\Greg\AppData\Local\Temp\SNAGHTML6e0d06c.PNG">
              <a:extLst>
                <a:ext uri="{FF2B5EF4-FFF2-40B4-BE49-F238E27FC236}">
                  <a16:creationId xmlns:a16="http://schemas.microsoft.com/office/drawing/2014/main" id="{3FB0C462-174F-4324-BAF3-63DB3AE976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35"/>
            <a:stretch/>
          </p:blipFill>
          <p:spPr bwMode="auto">
            <a:xfrm>
              <a:off x="9176790" y="4244107"/>
              <a:ext cx="1063169" cy="50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8CC552F2-A32D-41D4-BBF8-B7536B2DA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090" y="4150366"/>
              <a:ext cx="1098232" cy="934528"/>
            </a:xfrm>
            <a:custGeom>
              <a:avLst/>
              <a:gdLst>
                <a:gd name="T0" fmla="*/ 429 w 429"/>
                <a:gd name="T1" fmla="*/ 238 h 365"/>
                <a:gd name="T2" fmla="*/ 429 w 429"/>
                <a:gd name="T3" fmla="*/ 22 h 365"/>
                <a:gd name="T4" fmla="*/ 407 w 429"/>
                <a:gd name="T5" fmla="*/ 0 h 365"/>
                <a:gd name="T6" fmla="*/ 22 w 429"/>
                <a:gd name="T7" fmla="*/ 0 h 365"/>
                <a:gd name="T8" fmla="*/ 0 w 429"/>
                <a:gd name="T9" fmla="*/ 22 h 365"/>
                <a:gd name="T10" fmla="*/ 0 w 429"/>
                <a:gd name="T11" fmla="*/ 261 h 365"/>
                <a:gd name="T12" fmla="*/ 22 w 429"/>
                <a:gd name="T13" fmla="*/ 283 h 365"/>
                <a:gd name="T14" fmla="*/ 169 w 429"/>
                <a:gd name="T15" fmla="*/ 283 h 365"/>
                <a:gd name="T16" fmla="*/ 150 w 429"/>
                <a:gd name="T17" fmla="*/ 355 h 365"/>
                <a:gd name="T18" fmla="*/ 130 w 429"/>
                <a:gd name="T19" fmla="*/ 355 h 365"/>
                <a:gd name="T20" fmla="*/ 126 w 429"/>
                <a:gd name="T21" fmla="*/ 360 h 365"/>
                <a:gd name="T22" fmla="*/ 130 w 429"/>
                <a:gd name="T23" fmla="*/ 365 h 365"/>
                <a:gd name="T24" fmla="*/ 298 w 429"/>
                <a:gd name="T25" fmla="*/ 365 h 365"/>
                <a:gd name="T26" fmla="*/ 303 w 429"/>
                <a:gd name="T27" fmla="*/ 360 h 365"/>
                <a:gd name="T28" fmla="*/ 298 w 429"/>
                <a:gd name="T29" fmla="*/ 355 h 365"/>
                <a:gd name="T30" fmla="*/ 279 w 429"/>
                <a:gd name="T31" fmla="*/ 355 h 365"/>
                <a:gd name="T32" fmla="*/ 260 w 429"/>
                <a:gd name="T33" fmla="*/ 283 h 365"/>
                <a:gd name="T34" fmla="*/ 407 w 429"/>
                <a:gd name="T35" fmla="*/ 283 h 365"/>
                <a:gd name="T36" fmla="*/ 429 w 429"/>
                <a:gd name="T37" fmla="*/ 261 h 365"/>
                <a:gd name="T38" fmla="*/ 429 w 429"/>
                <a:gd name="T39" fmla="*/ 238 h 365"/>
                <a:gd name="T40" fmla="*/ 429 w 429"/>
                <a:gd name="T41" fmla="*/ 238 h 365"/>
                <a:gd name="T42" fmla="*/ 429 w 429"/>
                <a:gd name="T43" fmla="*/ 238 h 365"/>
                <a:gd name="T44" fmla="*/ 265 w 429"/>
                <a:gd name="T45" fmla="*/ 355 h 365"/>
                <a:gd name="T46" fmla="*/ 163 w 429"/>
                <a:gd name="T47" fmla="*/ 355 h 365"/>
                <a:gd name="T48" fmla="*/ 178 w 429"/>
                <a:gd name="T49" fmla="*/ 283 h 365"/>
                <a:gd name="T50" fmla="*/ 250 w 429"/>
                <a:gd name="T51" fmla="*/ 283 h 365"/>
                <a:gd name="T52" fmla="*/ 254 w 429"/>
                <a:gd name="T53" fmla="*/ 320 h 365"/>
                <a:gd name="T54" fmla="*/ 265 w 429"/>
                <a:gd name="T55" fmla="*/ 355 h 365"/>
                <a:gd name="T56" fmla="*/ 419 w 429"/>
                <a:gd name="T57" fmla="*/ 261 h 365"/>
                <a:gd name="T58" fmla="*/ 407 w 429"/>
                <a:gd name="T59" fmla="*/ 273 h 365"/>
                <a:gd name="T60" fmla="*/ 22 w 429"/>
                <a:gd name="T61" fmla="*/ 273 h 365"/>
                <a:gd name="T62" fmla="*/ 10 w 429"/>
                <a:gd name="T63" fmla="*/ 261 h 365"/>
                <a:gd name="T64" fmla="*/ 10 w 429"/>
                <a:gd name="T65" fmla="*/ 243 h 365"/>
                <a:gd name="T66" fmla="*/ 419 w 429"/>
                <a:gd name="T67" fmla="*/ 243 h 365"/>
                <a:gd name="T68" fmla="*/ 419 w 429"/>
                <a:gd name="T69" fmla="*/ 261 h 365"/>
                <a:gd name="T70" fmla="*/ 419 w 429"/>
                <a:gd name="T71" fmla="*/ 234 h 365"/>
                <a:gd name="T72" fmla="*/ 10 w 429"/>
                <a:gd name="T73" fmla="*/ 234 h 365"/>
                <a:gd name="T74" fmla="*/ 10 w 429"/>
                <a:gd name="T75" fmla="*/ 45 h 365"/>
                <a:gd name="T76" fmla="*/ 419 w 429"/>
                <a:gd name="T77" fmla="*/ 45 h 365"/>
                <a:gd name="T78" fmla="*/ 419 w 429"/>
                <a:gd name="T79" fmla="*/ 234 h 365"/>
                <a:gd name="T80" fmla="*/ 419 w 429"/>
                <a:gd name="T81" fmla="*/ 36 h 365"/>
                <a:gd name="T82" fmla="*/ 10 w 429"/>
                <a:gd name="T83" fmla="*/ 36 h 365"/>
                <a:gd name="T84" fmla="*/ 10 w 429"/>
                <a:gd name="T85" fmla="*/ 22 h 365"/>
                <a:gd name="T86" fmla="*/ 22 w 429"/>
                <a:gd name="T87" fmla="*/ 9 h 365"/>
                <a:gd name="T88" fmla="*/ 407 w 429"/>
                <a:gd name="T89" fmla="*/ 9 h 365"/>
                <a:gd name="T90" fmla="*/ 419 w 429"/>
                <a:gd name="T91" fmla="*/ 22 h 365"/>
                <a:gd name="T92" fmla="*/ 419 w 429"/>
                <a:gd name="T93" fmla="*/ 3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9" h="365">
                  <a:moveTo>
                    <a:pt x="429" y="238"/>
                  </a:moveTo>
                  <a:cubicBezTo>
                    <a:pt x="429" y="22"/>
                    <a:pt x="429" y="22"/>
                    <a:pt x="429" y="22"/>
                  </a:cubicBezTo>
                  <a:cubicBezTo>
                    <a:pt x="429" y="10"/>
                    <a:pt x="419" y="0"/>
                    <a:pt x="40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3"/>
                    <a:pt x="10" y="283"/>
                    <a:pt x="22" y="283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67" y="319"/>
                    <a:pt x="159" y="355"/>
                    <a:pt x="150" y="355"/>
                  </a:cubicBezTo>
                  <a:cubicBezTo>
                    <a:pt x="130" y="355"/>
                    <a:pt x="130" y="355"/>
                    <a:pt x="130" y="355"/>
                  </a:cubicBezTo>
                  <a:cubicBezTo>
                    <a:pt x="128" y="355"/>
                    <a:pt x="126" y="358"/>
                    <a:pt x="126" y="360"/>
                  </a:cubicBezTo>
                  <a:cubicBezTo>
                    <a:pt x="126" y="363"/>
                    <a:pt x="128" y="365"/>
                    <a:pt x="130" y="365"/>
                  </a:cubicBezTo>
                  <a:cubicBezTo>
                    <a:pt x="298" y="365"/>
                    <a:pt x="298" y="365"/>
                    <a:pt x="298" y="365"/>
                  </a:cubicBezTo>
                  <a:cubicBezTo>
                    <a:pt x="301" y="365"/>
                    <a:pt x="303" y="363"/>
                    <a:pt x="303" y="360"/>
                  </a:cubicBezTo>
                  <a:cubicBezTo>
                    <a:pt x="303" y="358"/>
                    <a:pt x="301" y="355"/>
                    <a:pt x="298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69" y="355"/>
                    <a:pt x="262" y="319"/>
                    <a:pt x="260" y="283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19" y="283"/>
                    <a:pt x="429" y="273"/>
                    <a:pt x="429" y="261"/>
                  </a:cubicBezTo>
                  <a:cubicBezTo>
                    <a:pt x="429" y="238"/>
                    <a:pt x="429" y="238"/>
                    <a:pt x="429" y="238"/>
                  </a:cubicBezTo>
                  <a:cubicBezTo>
                    <a:pt x="429" y="238"/>
                    <a:pt x="429" y="238"/>
                    <a:pt x="429" y="238"/>
                  </a:cubicBezTo>
                  <a:cubicBezTo>
                    <a:pt x="429" y="238"/>
                    <a:pt x="429" y="238"/>
                    <a:pt x="429" y="238"/>
                  </a:cubicBezTo>
                  <a:close/>
                  <a:moveTo>
                    <a:pt x="265" y="355"/>
                  </a:moveTo>
                  <a:cubicBezTo>
                    <a:pt x="163" y="355"/>
                    <a:pt x="163" y="355"/>
                    <a:pt x="163" y="355"/>
                  </a:cubicBezTo>
                  <a:cubicBezTo>
                    <a:pt x="174" y="338"/>
                    <a:pt x="177" y="301"/>
                    <a:pt x="178" y="283"/>
                  </a:cubicBezTo>
                  <a:cubicBezTo>
                    <a:pt x="250" y="283"/>
                    <a:pt x="250" y="283"/>
                    <a:pt x="250" y="283"/>
                  </a:cubicBezTo>
                  <a:cubicBezTo>
                    <a:pt x="251" y="290"/>
                    <a:pt x="252" y="305"/>
                    <a:pt x="254" y="320"/>
                  </a:cubicBezTo>
                  <a:cubicBezTo>
                    <a:pt x="257" y="336"/>
                    <a:pt x="261" y="348"/>
                    <a:pt x="265" y="355"/>
                  </a:cubicBezTo>
                  <a:close/>
                  <a:moveTo>
                    <a:pt x="419" y="261"/>
                  </a:moveTo>
                  <a:cubicBezTo>
                    <a:pt x="419" y="268"/>
                    <a:pt x="414" y="273"/>
                    <a:pt x="407" y="273"/>
                  </a:cubicBezTo>
                  <a:cubicBezTo>
                    <a:pt x="22" y="273"/>
                    <a:pt x="22" y="273"/>
                    <a:pt x="22" y="273"/>
                  </a:cubicBezTo>
                  <a:cubicBezTo>
                    <a:pt x="15" y="273"/>
                    <a:pt x="10" y="268"/>
                    <a:pt x="10" y="261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419" y="243"/>
                    <a:pt x="419" y="243"/>
                    <a:pt x="419" y="243"/>
                  </a:cubicBezTo>
                  <a:lnTo>
                    <a:pt x="419" y="261"/>
                  </a:lnTo>
                  <a:close/>
                  <a:moveTo>
                    <a:pt x="419" y="234"/>
                  </a:moveTo>
                  <a:cubicBezTo>
                    <a:pt x="10" y="234"/>
                    <a:pt x="10" y="234"/>
                    <a:pt x="10" y="23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419" y="45"/>
                    <a:pt x="419" y="45"/>
                    <a:pt x="419" y="45"/>
                  </a:cubicBezTo>
                  <a:lnTo>
                    <a:pt x="419" y="234"/>
                  </a:lnTo>
                  <a:close/>
                  <a:moveTo>
                    <a:pt x="41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15"/>
                    <a:pt x="15" y="9"/>
                    <a:pt x="22" y="9"/>
                  </a:cubicBezTo>
                  <a:cubicBezTo>
                    <a:pt x="407" y="9"/>
                    <a:pt x="407" y="9"/>
                    <a:pt x="407" y="9"/>
                  </a:cubicBezTo>
                  <a:cubicBezTo>
                    <a:pt x="414" y="9"/>
                    <a:pt x="419" y="15"/>
                    <a:pt x="419" y="22"/>
                  </a:cubicBezTo>
                  <a:lnTo>
                    <a:pt x="419" y="3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565A1CAB-CD99-40D5-8413-943E971B04B9}"/>
              </a:ext>
            </a:extLst>
          </p:cNvPr>
          <p:cNvGrpSpPr/>
          <p:nvPr/>
        </p:nvGrpSpPr>
        <p:grpSpPr>
          <a:xfrm>
            <a:off x="10996524" y="2311266"/>
            <a:ext cx="1229990" cy="1471815"/>
            <a:chOff x="11097694" y="2482422"/>
            <a:chExt cx="1229990" cy="1471815"/>
          </a:xfrm>
        </p:grpSpPr>
        <p:grpSp>
          <p:nvGrpSpPr>
            <p:cNvPr id="41" name="Csoportba foglalás 40">
              <a:extLst>
                <a:ext uri="{FF2B5EF4-FFF2-40B4-BE49-F238E27FC236}">
                  <a16:creationId xmlns:a16="http://schemas.microsoft.com/office/drawing/2014/main" id="{C6EEB153-DA0E-475B-B7E7-FCCDA19F1E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97694" y="2482422"/>
              <a:ext cx="635513" cy="467385"/>
              <a:chOff x="552091" y="1484940"/>
              <a:chExt cx="2156603" cy="1586063"/>
            </a:xfrm>
          </p:grpSpPr>
          <p:sp>
            <p:nvSpPr>
              <p:cNvPr id="42" name="Lekerekített téglalapbuborék 4">
                <a:extLst>
                  <a:ext uri="{FF2B5EF4-FFF2-40B4-BE49-F238E27FC236}">
                    <a16:creationId xmlns:a16="http://schemas.microsoft.com/office/drawing/2014/main" id="{79515088-0CE2-4E04-BEB0-FE7A1CA1CECF}"/>
                  </a:ext>
                </a:extLst>
              </p:cNvPr>
              <p:cNvSpPr/>
              <p:nvPr/>
            </p:nvSpPr>
            <p:spPr>
              <a:xfrm>
                <a:off x="552091" y="1484940"/>
                <a:ext cx="2156603" cy="1586063"/>
              </a:xfrm>
              <a:prstGeom prst="wedgeRoundRectCallout">
                <a:avLst>
                  <a:gd name="adj1" fmla="val 43159"/>
                  <a:gd name="adj2" fmla="val 70455"/>
                  <a:gd name="adj3" fmla="val 16667"/>
                </a:avLst>
              </a:prstGeom>
              <a:solidFill>
                <a:schemeClr val="accent1">
                  <a:alpha val="4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43" name="Kép 42">
                <a:extLst>
                  <a:ext uri="{FF2B5EF4-FFF2-40B4-BE49-F238E27FC236}">
                    <a16:creationId xmlns:a16="http://schemas.microsoft.com/office/drawing/2014/main" id="{6B94791B-C7F7-430A-866E-9339EC473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600" y="1621392"/>
                <a:ext cx="1884046" cy="1312216"/>
              </a:xfrm>
              <a:prstGeom prst="rect">
                <a:avLst/>
              </a:prstGeom>
            </p:spPr>
          </p:pic>
        </p:grpSp>
        <p:pic>
          <p:nvPicPr>
            <p:cNvPr id="44" name="Kép 43">
              <a:extLst>
                <a:ext uri="{FF2B5EF4-FFF2-40B4-BE49-F238E27FC236}">
                  <a16:creationId xmlns:a16="http://schemas.microsoft.com/office/drawing/2014/main" id="{E711A71A-9DBE-4AAF-A55A-F2C10EAB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4278" y="2890831"/>
              <a:ext cx="1063406" cy="1063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0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2263604" y="2010518"/>
            <a:ext cx="475172" cy="90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3B442CF2-41C9-40AD-A3FF-12F649FA4F0D}"/>
              </a:ext>
            </a:extLst>
          </p:cNvPr>
          <p:cNvSpPr txBox="1">
            <a:spLocks/>
          </p:cNvSpPr>
          <p:nvPr/>
        </p:nvSpPr>
        <p:spPr>
          <a:xfrm>
            <a:off x="1262743" y="144000"/>
            <a:ext cx="1061725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4000" b="1" dirty="0">
                <a:solidFill>
                  <a:srgbClr val="197F97"/>
                </a:solidFill>
                <a:latin typeface="Myriad Pro" panose="020B0503030403020204" pitchFamily="34" charset="0"/>
              </a:rPr>
              <a:t>Hasznos oldalak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37DADFA1-2596-428E-BAC7-ECE694E2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580091"/>
            <a:ext cx="11153773" cy="5023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Szakmai cikk: Út a 4-érpáras </a:t>
            </a: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PoE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-hoz</a:t>
            </a:r>
          </a:p>
          <a:p>
            <a:pPr marL="719138">
              <a:buClr>
                <a:srgbClr val="8BBF5B"/>
              </a:buClr>
            </a:pPr>
            <a:r>
              <a:rPr lang="hu-HU" sz="2000" dirty="0">
                <a:latin typeface="Myriad Pro" panose="020B0503030403020204" pitchFamily="34" charset="0"/>
                <a:hlinkClick r:id="rId5"/>
              </a:rPr>
              <a:t>https://www.equicom.hu/ut-a-4-erparas-poe-hoz/</a:t>
            </a:r>
            <a:endParaRPr lang="hu-HU" sz="20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Szakmai cikk: </a:t>
            </a: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PoE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 telepítési praktikák</a:t>
            </a:r>
          </a:p>
          <a:p>
            <a:pPr marL="719138">
              <a:buClr>
                <a:srgbClr val="8BBF5B"/>
              </a:buClr>
            </a:pPr>
            <a:r>
              <a:rPr lang="hu-HU" sz="2000" dirty="0">
                <a:latin typeface="Myriad Pro" panose="020B0503030403020204" pitchFamily="34" charset="0"/>
                <a:hlinkClick r:id="rId6"/>
              </a:rPr>
              <a:t>https://www.equicom.hu/poe-telepitesi-praktikak/</a:t>
            </a:r>
            <a:endParaRPr lang="hu-HU" sz="20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Fluke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 </a:t>
            </a: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Netwokrs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 DSX-8000 digitális kábel analizátor</a:t>
            </a:r>
          </a:p>
          <a:p>
            <a:pPr marL="719138">
              <a:buClr>
                <a:srgbClr val="8BBF5B"/>
              </a:buClr>
            </a:pPr>
            <a:r>
              <a:rPr lang="hu-HU" sz="2000" dirty="0">
                <a:latin typeface="Myriad Pro" panose="020B0503030403020204" pitchFamily="34" charset="0"/>
                <a:hlinkClick r:id="rId7"/>
              </a:rPr>
              <a:t>https://www.equicom.hu/dsx/</a:t>
            </a:r>
            <a:endParaRPr lang="hu-HU" sz="20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NetAlly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 </a:t>
            </a: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LinkRunner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 G2 hálózati </a:t>
            </a: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smart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 </a:t>
            </a: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teszter</a:t>
            </a:r>
            <a:endParaRPr lang="hu-HU" sz="2000" b="1" dirty="0">
              <a:solidFill>
                <a:srgbClr val="8BBF5B"/>
              </a:solidFill>
              <a:latin typeface="Myriad Pro" panose="020B0503030403020204" pitchFamily="34" charset="0"/>
            </a:endParaRPr>
          </a:p>
          <a:p>
            <a:pPr marL="719138">
              <a:buClr>
                <a:srgbClr val="8BBF5B"/>
              </a:buClr>
            </a:pPr>
            <a:r>
              <a:rPr lang="hu-HU" sz="2000" dirty="0">
                <a:latin typeface="Myriad Pro" panose="020B0503030403020204" pitchFamily="34" charset="0"/>
                <a:hlinkClick r:id="rId8"/>
              </a:rPr>
              <a:t>https://www.equicom.hu/linkrunnerg2/</a:t>
            </a:r>
            <a:endParaRPr lang="hu-HU" sz="20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NetAlly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 </a:t>
            </a: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AirCheck</a:t>
            </a: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 G2 WiFi </a:t>
            </a:r>
            <a:r>
              <a:rPr lang="hu-HU" sz="2000" b="1" dirty="0" err="1">
                <a:solidFill>
                  <a:srgbClr val="8BBF5B"/>
                </a:solidFill>
                <a:latin typeface="Myriad Pro" panose="020B0503030403020204" pitchFamily="34" charset="0"/>
              </a:rPr>
              <a:t>teszter</a:t>
            </a:r>
            <a:endParaRPr lang="hu-HU" sz="2000" b="1" dirty="0">
              <a:solidFill>
                <a:srgbClr val="8BBF5B"/>
              </a:solidFill>
              <a:latin typeface="Myriad Pro" panose="020B0503030403020204" pitchFamily="34" charset="0"/>
            </a:endParaRPr>
          </a:p>
          <a:p>
            <a:pPr marL="719138">
              <a:buClr>
                <a:srgbClr val="8BBF5B"/>
              </a:buClr>
            </a:pPr>
            <a:r>
              <a:rPr lang="hu-HU" sz="2000" dirty="0">
                <a:latin typeface="Myriad Pro" panose="020B0503030403020204" pitchFamily="34" charset="0"/>
                <a:hlinkClick r:id="rId9"/>
              </a:rPr>
              <a:t>https://www.equicom.hu/aircheckg2/</a:t>
            </a:r>
            <a:endParaRPr lang="hu-HU" sz="20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8BBF5B"/>
                </a:solidFill>
                <a:latin typeface="Myriad Pro" panose="020B0503030403020204" pitchFamily="34" charset="0"/>
              </a:rPr>
              <a:t>Vezeték nélküli hálózat mérés és analízis</a:t>
            </a:r>
          </a:p>
          <a:p>
            <a:pPr marL="719138">
              <a:buClr>
                <a:srgbClr val="8BBF5B"/>
              </a:buClr>
            </a:pPr>
            <a:r>
              <a:rPr lang="hu-HU" sz="2000" dirty="0">
                <a:latin typeface="Myriad Pro" panose="020B0503030403020204" pitchFamily="34" charset="0"/>
                <a:hlinkClick r:id="rId10"/>
              </a:rPr>
              <a:t>https://www.equicom.hu/netally/</a:t>
            </a:r>
            <a:endParaRPr lang="hu-HU" sz="20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hu-HU" sz="2000" dirty="0">
              <a:latin typeface="Myriad Pro" panose="020B0503030403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50F9C4A-E85E-4BB3-ADC2-B6E1BBB8D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9481" y="2914139"/>
            <a:ext cx="4218340" cy="251091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895C516-F231-4D55-B3F5-2B1C37910E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9978" y="3324667"/>
            <a:ext cx="4218340" cy="251091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A2C4F616-3760-4D9C-817D-A79B98B16E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9985" y="3650841"/>
            <a:ext cx="4218340" cy="251091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017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0924" y="2452298"/>
            <a:ext cx="7161483" cy="6604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197F97"/>
                </a:solidFill>
              </a:rPr>
              <a:t>Email: </a:t>
            </a:r>
            <a:r>
              <a:rPr lang="hu-HU" b="1" dirty="0">
                <a:solidFill>
                  <a:srgbClr val="197F97"/>
                </a:solidFill>
                <a:hlinkClick r:id="rId4"/>
              </a:rPr>
              <a:t>liszkai.janos@equicom.hu</a:t>
            </a:r>
            <a:r>
              <a:rPr lang="hu-HU" b="1" dirty="0">
                <a:solidFill>
                  <a:srgbClr val="197F97"/>
                </a:solidFill>
              </a:rPr>
              <a:t/>
            </a:r>
            <a:br>
              <a:rPr lang="hu-HU" b="1" dirty="0">
                <a:solidFill>
                  <a:srgbClr val="197F97"/>
                </a:solidFill>
              </a:rPr>
            </a:br>
            <a:r>
              <a:rPr lang="hu-HU" b="1" dirty="0">
                <a:solidFill>
                  <a:srgbClr val="197F97"/>
                </a:solidFill>
              </a:rPr>
              <a:t>Tárgy: &lt;</a:t>
            </a:r>
            <a:r>
              <a:rPr lang="hu-HU" b="1" i="1" dirty="0">
                <a:solidFill>
                  <a:srgbClr val="197F97"/>
                </a:solidFill>
              </a:rPr>
              <a:t>darabszám</a:t>
            </a:r>
            <a:r>
              <a:rPr lang="hu-HU" b="1" dirty="0">
                <a:solidFill>
                  <a:srgbClr val="197F97"/>
                </a:solidFill>
              </a:rPr>
              <a:t>&gt;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5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2263604" y="2010518"/>
            <a:ext cx="475172" cy="90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3B442CF2-41C9-40AD-A3FF-12F649FA4F0D}"/>
              </a:ext>
            </a:extLst>
          </p:cNvPr>
          <p:cNvSpPr txBox="1">
            <a:spLocks/>
          </p:cNvSpPr>
          <p:nvPr/>
        </p:nvSpPr>
        <p:spPr>
          <a:xfrm>
            <a:off x="1262743" y="144000"/>
            <a:ext cx="1061725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4000" b="1" dirty="0">
                <a:solidFill>
                  <a:srgbClr val="197F97"/>
                </a:solidFill>
                <a:latin typeface="Myriad Pro" panose="020B0503030403020204" pitchFamily="34" charset="0"/>
              </a:rPr>
              <a:t>Játék – Hány aktív WiFi kliens van a közelben?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6F29E89-9022-4694-8494-2EA52C457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9" y="954714"/>
            <a:ext cx="2478700" cy="5001314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91E487E4-96BF-4AB2-B768-9D6A62D9884F}"/>
              </a:ext>
            </a:extLst>
          </p:cNvPr>
          <p:cNvSpPr txBox="1"/>
          <p:nvPr/>
        </p:nvSpPr>
        <p:spPr>
          <a:xfrm>
            <a:off x="3545519" y="5292321"/>
            <a:ext cx="3544294" cy="377022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</a:bodyPr>
          <a:lstStyle/>
          <a:p>
            <a:pPr algn="l">
              <a:defRPr/>
            </a:pP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NetAlly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</a:t>
            </a: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AirCheck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G2 WiFi </a:t>
            </a: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teszter</a:t>
            </a:r>
            <a:endParaRPr lang="en-US" sz="2000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6808D77-86AB-4A7A-B713-F5AE1FFA3413}"/>
              </a:ext>
            </a:extLst>
          </p:cNvPr>
          <p:cNvSpPr/>
          <p:nvPr/>
        </p:nvSpPr>
        <p:spPr>
          <a:xfrm>
            <a:off x="1515533" y="3112698"/>
            <a:ext cx="1651000" cy="3770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AAD6ABF-8082-4BDE-AB36-CB1A8FDBCB22}"/>
              </a:ext>
            </a:extLst>
          </p:cNvPr>
          <p:cNvGrpSpPr/>
          <p:nvPr/>
        </p:nvGrpSpPr>
        <p:grpSpPr>
          <a:xfrm>
            <a:off x="8561665" y="4149648"/>
            <a:ext cx="3180443" cy="2285345"/>
            <a:chOff x="8561665" y="4149648"/>
            <a:chExt cx="3180443" cy="2285345"/>
          </a:xfrm>
          <a:scene3d>
            <a:camera prst="perspectiveContrastingLeftFacing"/>
            <a:lightRig rig="threePt" dir="t"/>
          </a:scene3d>
        </p:grpSpPr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E55BD364-3041-480E-B16B-E0343EE3D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665" y="4149648"/>
              <a:ext cx="3180443" cy="1730161"/>
            </a:xfrm>
            <a:prstGeom prst="rect">
              <a:avLst/>
            </a:prstGeom>
          </p:spPr>
        </p:pic>
        <p:pic>
          <p:nvPicPr>
            <p:cNvPr id="16" name="Kép 15">
              <a:extLst>
                <a:ext uri="{FF2B5EF4-FFF2-40B4-BE49-F238E27FC236}">
                  <a16:creationId xmlns:a16="http://schemas.microsoft.com/office/drawing/2014/main" id="{687F8C6C-5DE3-480A-93C4-82310245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4148">
              <a:off x="10684372" y="5483974"/>
              <a:ext cx="644442" cy="697448"/>
            </a:xfrm>
            <a:prstGeom prst="rect">
              <a:avLst/>
            </a:prstGeom>
          </p:spPr>
        </p:pic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3B1F69A2-34E7-44B8-BC74-5B178F238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621" y="4624777"/>
              <a:ext cx="1810216" cy="1810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5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1437" y="3231253"/>
            <a:ext cx="4333103" cy="1752643"/>
          </a:xfrm>
        </p:spPr>
        <p:txBody>
          <a:bodyPr anchor="t" anchorCtr="0">
            <a:noAutofit/>
          </a:bodyPr>
          <a:lstStyle/>
          <a:p>
            <a:pPr algn="l"/>
            <a:r>
              <a:rPr lang="hu-HU" sz="4000" dirty="0">
                <a:solidFill>
                  <a:srgbClr val="8BBF5B"/>
                </a:solidFill>
                <a:latin typeface="Myriad Pro" panose="020B0503030403020204" pitchFamily="34" charset="0"/>
              </a:rPr>
              <a:t>Köszönöm a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1437" y="5716031"/>
            <a:ext cx="4825314" cy="910277"/>
          </a:xfrm>
        </p:spPr>
        <p:txBody>
          <a:bodyPr>
            <a:noAutofit/>
          </a:bodyPr>
          <a:lstStyle/>
          <a:p>
            <a:pPr algn="l"/>
            <a:r>
              <a:rPr lang="hu-HU" sz="1400" b="1" dirty="0">
                <a:solidFill>
                  <a:srgbClr val="8BBF5B"/>
                </a:solidFill>
              </a:rPr>
              <a:t>Liszkai János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/>
              <a:t>| </a:t>
            </a:r>
            <a:r>
              <a:rPr lang="hu-HU" sz="1100" dirty="0" err="1"/>
              <a:t>seniro</a:t>
            </a:r>
            <a:r>
              <a:rPr lang="hu-HU" sz="1100" dirty="0"/>
              <a:t> rendszermérnök, vállalati hálózatok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/>
              <a:t>| +36 20 267 7027 |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/>
              <a:t>| </a:t>
            </a:r>
            <a:r>
              <a:rPr lang="hu-HU" sz="1100" dirty="0">
                <a:hlinkClick r:id="rId3"/>
              </a:rPr>
              <a:t>liszkai.janos@equicom.hu</a:t>
            </a:r>
            <a:r>
              <a:rPr lang="hu-HU" sz="1100" dirty="0"/>
              <a:t> |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1100" dirty="0">
              <a:latin typeface="Myriad Pro" panose="020B0503030403020204" pitchFamily="34" charset="0"/>
            </a:endParaRPr>
          </a:p>
        </p:txBody>
      </p:sp>
      <p:sp>
        <p:nvSpPr>
          <p:cNvPr id="4" name="Alcím 2"/>
          <p:cNvSpPr>
            <a:spLocks noGrp="1"/>
          </p:cNvSpPr>
          <p:nvPr/>
        </p:nvSpPr>
        <p:spPr>
          <a:xfrm>
            <a:off x="4366514" y="5716032"/>
            <a:ext cx="4825314" cy="91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b="1" dirty="0"/>
              <a:t>| EQUICOM Méréstechnikai Kft.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/>
              <a:t>| H-1162 Budapest, Mátyás király u. 12.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/>
              <a:t>| T.:+36 1 272 1234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/>
              <a:t>| F.:+36 1 272 1232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dirty="0"/>
              <a:t>| </a:t>
            </a:r>
            <a:r>
              <a:rPr lang="hu-HU" sz="1100" dirty="0" err="1">
                <a:hlinkClick r:id="rId4"/>
              </a:rPr>
              <a:t>www.equicom.hu</a:t>
            </a:r>
            <a:r>
              <a:rPr lang="hu-HU" sz="1100" dirty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11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B499439-C432-4D68-BDB1-CF1E670C8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7" y="193532"/>
            <a:ext cx="1218835" cy="83414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ABF574C-289A-4807-8791-6E5CEBCC0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992" y="1576754"/>
            <a:ext cx="3244362" cy="21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201812" y="109731"/>
            <a:ext cx="4181604" cy="66040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197F97"/>
                </a:solidFill>
                <a:latin typeface="Myriad Pro" panose="020B0503030403020204" pitchFamily="34" charset="0"/>
              </a:rPr>
              <a:t>az </a:t>
            </a:r>
            <a:r>
              <a:rPr lang="hu-HU" sz="3200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EQUICOM-ról</a:t>
            </a:r>
            <a:r>
              <a:rPr lang="hu-HU" sz="3200" b="1" dirty="0">
                <a:solidFill>
                  <a:srgbClr val="197F97"/>
                </a:solidFill>
                <a:latin typeface="Myriad Pro" panose="020B0503030403020204" pitchFamily="34" charset="0"/>
              </a:rPr>
              <a:t>…</a:t>
            </a:r>
          </a:p>
        </p:txBody>
      </p:sp>
      <p:graphicFrame>
        <p:nvGraphicFramePr>
          <p:cNvPr id="3" name="Táblázat 4">
            <a:extLst>
              <a:ext uri="{FF2B5EF4-FFF2-40B4-BE49-F238E27FC236}">
                <a16:creationId xmlns:a16="http://schemas.microsoft.com/office/drawing/2014/main" id="{8F70B0B9-22FB-44F7-BB28-3D61604FD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92088"/>
              </p:ext>
            </p:extLst>
          </p:nvPr>
        </p:nvGraphicFramePr>
        <p:xfrm>
          <a:off x="4103924" y="5415044"/>
          <a:ext cx="72535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89">
                  <a:extLst>
                    <a:ext uri="{9D8B030D-6E8A-4147-A177-3AD203B41FA5}">
                      <a16:colId xmlns:a16="http://schemas.microsoft.com/office/drawing/2014/main" val="3220090417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597817984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456934194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91681801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3189699405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4198620547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842874861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264291808"/>
                    </a:ext>
                  </a:extLst>
                </a:gridCol>
              </a:tblGrid>
              <a:tr h="246222">
                <a:tc>
                  <a:txBody>
                    <a:bodyPr/>
                    <a:lstStyle/>
                    <a:p>
                      <a:pPr algn="ctr"/>
                      <a:endParaRPr lang="hu-HU" sz="1800" b="1" kern="1200" spc="100" baseline="0" dirty="0">
                        <a:solidFill>
                          <a:srgbClr val="197F97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spc="100" baseline="0" dirty="0">
                          <a:solidFill>
                            <a:schemeClr val="lt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24709"/>
                  </a:ext>
                </a:extLst>
              </a:tr>
            </a:tbl>
          </a:graphicData>
        </a:graphic>
      </p:graphicFrame>
      <p:sp>
        <p:nvSpPr>
          <p:cNvPr id="6" name="Szalagív 5">
            <a:extLst>
              <a:ext uri="{FF2B5EF4-FFF2-40B4-BE49-F238E27FC236}">
                <a16:creationId xmlns:a16="http://schemas.microsoft.com/office/drawing/2014/main" id="{0E7CE5E5-D04C-4A46-92C4-F310D31C9FBE}"/>
              </a:ext>
            </a:extLst>
          </p:cNvPr>
          <p:cNvSpPr/>
          <p:nvPr/>
        </p:nvSpPr>
        <p:spPr>
          <a:xfrm rot="5400000">
            <a:off x="10059504" y="3750969"/>
            <a:ext cx="2553774" cy="1495736"/>
          </a:xfrm>
          <a:prstGeom prst="blockArc">
            <a:avLst>
              <a:gd name="adj1" fmla="val 10804603"/>
              <a:gd name="adj2" fmla="val 96906"/>
              <a:gd name="adj3" fmla="val 24247"/>
            </a:avLst>
          </a:prstGeom>
          <a:solidFill>
            <a:srgbClr val="8BB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EC12456E-2C96-4353-9ACF-0AAE235EB547}"/>
              </a:ext>
            </a:extLst>
          </p:cNvPr>
          <p:cNvSpPr/>
          <p:nvPr/>
        </p:nvSpPr>
        <p:spPr>
          <a:xfrm>
            <a:off x="3879409" y="5923855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elindul a cég 4 gyártó kizárólagos képviseleteként</a:t>
            </a:r>
          </a:p>
        </p:txBody>
      </p:sp>
      <p:sp>
        <p:nvSpPr>
          <p:cNvPr id="709" name="Téglalap: lekerekített 708">
            <a:extLst>
              <a:ext uri="{FF2B5EF4-FFF2-40B4-BE49-F238E27FC236}">
                <a16:creationId xmlns:a16="http://schemas.microsoft.com/office/drawing/2014/main" id="{B894D72D-59B7-4028-B677-9B77AF15D560}"/>
              </a:ext>
            </a:extLst>
          </p:cNvPr>
          <p:cNvSpPr/>
          <p:nvPr/>
        </p:nvSpPr>
        <p:spPr>
          <a:xfrm>
            <a:off x="5697319" y="5923854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latin typeface="Myriad Pro" panose="020B0503030403020204" pitchFamily="34" charset="0"/>
              </a:rPr>
              <a:t>első országjáró turné </a:t>
            </a:r>
            <a:r>
              <a:rPr lang="hu-HU" sz="900" dirty="0">
                <a:latin typeface="Myriad Pro" panose="020B0503030403020204" pitchFamily="34" charset="0"/>
              </a:rPr>
              <a:t>5 vidéki helyszín és Budapest</a:t>
            </a:r>
          </a:p>
        </p:txBody>
      </p:sp>
      <p:sp>
        <p:nvSpPr>
          <p:cNvPr id="713" name="Téglalap: lekerekített 712">
            <a:extLst>
              <a:ext uri="{FF2B5EF4-FFF2-40B4-BE49-F238E27FC236}">
                <a16:creationId xmlns:a16="http://schemas.microsoft.com/office/drawing/2014/main" id="{D2C505E0-FADA-4EAA-B05F-0AF45A83D152}"/>
              </a:ext>
            </a:extLst>
          </p:cNvPr>
          <p:cNvSpPr/>
          <p:nvPr/>
        </p:nvSpPr>
        <p:spPr>
          <a:xfrm>
            <a:off x="7517958" y="5923853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saját </a:t>
            </a:r>
            <a:r>
              <a:rPr lang="hu-HU" sz="900" b="1" dirty="0">
                <a:latin typeface="Myriad Pro" panose="020B0503030403020204" pitchFamily="34" charset="0"/>
              </a:rPr>
              <a:t>helyi szerviz kialakítása</a:t>
            </a:r>
          </a:p>
        </p:txBody>
      </p:sp>
      <p:sp>
        <p:nvSpPr>
          <p:cNvPr id="714" name="Téglalap: lekerekített 713">
            <a:extLst>
              <a:ext uri="{FF2B5EF4-FFF2-40B4-BE49-F238E27FC236}">
                <a16:creationId xmlns:a16="http://schemas.microsoft.com/office/drawing/2014/main" id="{E17E94F9-0771-4432-A4D3-B54FF4CCC8C7}"/>
              </a:ext>
            </a:extLst>
          </p:cNvPr>
          <p:cNvSpPr/>
          <p:nvPr/>
        </p:nvSpPr>
        <p:spPr>
          <a:xfrm>
            <a:off x="4782065" y="4621681"/>
            <a:ext cx="1375160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első</a:t>
            </a:r>
            <a:r>
              <a:rPr lang="hu-HU" sz="900" b="1" dirty="0">
                <a:latin typeface="Myriad Pro" panose="020B0503030403020204" pitchFamily="34" charset="0"/>
              </a:rPr>
              <a:t> </a:t>
            </a:r>
            <a:r>
              <a:rPr lang="hu-HU" sz="900" b="1" dirty="0" err="1">
                <a:latin typeface="Myriad Pro" panose="020B0503030403020204" pitchFamily="34" charset="0"/>
              </a:rPr>
              <a:t>EQUICOM</a:t>
            </a:r>
            <a:r>
              <a:rPr lang="hu-HU" sz="900" dirty="0" err="1">
                <a:latin typeface="Myriad Pro" panose="020B0503030403020204" pitchFamily="34" charset="0"/>
              </a:rPr>
              <a:t>ferencia</a:t>
            </a:r>
            <a:r>
              <a:rPr lang="hu-HU" sz="900" dirty="0">
                <a:latin typeface="Myriad Pro" panose="020B0503030403020204" pitchFamily="34" charset="0"/>
              </a:rPr>
              <a:t> 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dirty="0">
                <a:latin typeface="Myriad Pro" panose="020B0503030403020204" pitchFamily="34" charset="0"/>
              </a:rPr>
              <a:t>2 nap 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dirty="0">
                <a:latin typeface="Myriad Pro" panose="020B0503030403020204" pitchFamily="34" charset="0"/>
              </a:rPr>
              <a:t>200 résztvevő</a:t>
            </a: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72200260-09AA-43AE-9958-7901C812F1A6}"/>
              </a:ext>
            </a:extLst>
          </p:cNvPr>
          <p:cNvGrpSpPr/>
          <p:nvPr/>
        </p:nvGrpSpPr>
        <p:grpSpPr>
          <a:xfrm>
            <a:off x="4485238" y="5720699"/>
            <a:ext cx="121188" cy="199527"/>
            <a:chOff x="4049800" y="5720699"/>
            <a:chExt cx="121188" cy="199527"/>
          </a:xfrm>
        </p:grpSpPr>
        <p:cxnSp>
          <p:nvCxnSpPr>
            <p:cNvPr id="716" name="Egyenes összekötő 715">
              <a:extLst>
                <a:ext uri="{FF2B5EF4-FFF2-40B4-BE49-F238E27FC236}">
                  <a16:creationId xmlns:a16="http://schemas.microsoft.com/office/drawing/2014/main" id="{8FA6ED6D-F463-4274-B7F6-9B51A0F63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Ellipszis 716">
              <a:extLst>
                <a:ext uri="{FF2B5EF4-FFF2-40B4-BE49-F238E27FC236}">
                  <a16:creationId xmlns:a16="http://schemas.microsoft.com/office/drawing/2014/main" id="{C7825F78-8373-4631-A109-7705465E078A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4" name="Téglalap: lekerekített 23">
            <a:extLst>
              <a:ext uri="{FF2B5EF4-FFF2-40B4-BE49-F238E27FC236}">
                <a16:creationId xmlns:a16="http://schemas.microsoft.com/office/drawing/2014/main" id="{E5DACBDE-3295-436F-BEB4-A8E3065BBD0D}"/>
              </a:ext>
            </a:extLst>
          </p:cNvPr>
          <p:cNvSpPr/>
          <p:nvPr/>
        </p:nvSpPr>
        <p:spPr>
          <a:xfrm>
            <a:off x="6615687" y="4621680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latin typeface="Myriad Pro" panose="020B0503030403020204" pitchFamily="34" charset="0"/>
              </a:rPr>
              <a:t>EXFO Advanced </a:t>
            </a:r>
            <a:br>
              <a:rPr lang="hu-HU" sz="900" b="1" dirty="0">
                <a:latin typeface="Myriad Pro" panose="020B0503030403020204" pitchFamily="34" charset="0"/>
              </a:rPr>
            </a:br>
            <a:r>
              <a:rPr lang="hu-HU" sz="900" b="1" dirty="0">
                <a:latin typeface="Myriad Pro" panose="020B0503030403020204" pitchFamily="34" charset="0"/>
              </a:rPr>
              <a:t>optikai minősítés</a:t>
            </a:r>
          </a:p>
        </p:txBody>
      </p:sp>
      <p:sp>
        <p:nvSpPr>
          <p:cNvPr id="25" name="Téglalap: lekerekített 24">
            <a:extLst>
              <a:ext uri="{FF2B5EF4-FFF2-40B4-BE49-F238E27FC236}">
                <a16:creationId xmlns:a16="http://schemas.microsoft.com/office/drawing/2014/main" id="{AE822C82-9EE0-463B-9509-96257A21AA1D}"/>
              </a:ext>
            </a:extLst>
          </p:cNvPr>
          <p:cNvSpPr/>
          <p:nvPr/>
        </p:nvSpPr>
        <p:spPr>
          <a:xfrm>
            <a:off x="8422244" y="4621679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latin typeface="Myriad Pro" panose="020B0503030403020204" pitchFamily="34" charset="0"/>
              </a:rPr>
              <a:t>Elindítottuk technológiai oktatásainkat</a:t>
            </a:r>
          </a:p>
        </p:txBody>
      </p:sp>
      <p:sp>
        <p:nvSpPr>
          <p:cNvPr id="27" name="Téglalap: lekerekített 26">
            <a:extLst>
              <a:ext uri="{FF2B5EF4-FFF2-40B4-BE49-F238E27FC236}">
                <a16:creationId xmlns:a16="http://schemas.microsoft.com/office/drawing/2014/main" id="{75B43A69-D5D2-43E9-AD54-C65166C872D6}"/>
              </a:ext>
            </a:extLst>
          </p:cNvPr>
          <p:cNvSpPr/>
          <p:nvPr/>
        </p:nvSpPr>
        <p:spPr>
          <a:xfrm>
            <a:off x="10200548" y="2442389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latin typeface="Myriad Pro" panose="020B0503030403020204" pitchFamily="34" charset="0"/>
              </a:rPr>
              <a:t>saját tulajdonú</a:t>
            </a:r>
            <a:br>
              <a:rPr lang="hu-HU" sz="900" b="1" dirty="0">
                <a:latin typeface="Myriad Pro" panose="020B0503030403020204" pitchFamily="34" charset="0"/>
              </a:rPr>
            </a:br>
            <a:r>
              <a:rPr lang="hu-HU" sz="900" b="1" dirty="0">
                <a:latin typeface="Myriad Pro" panose="020B0503030403020204" pitchFamily="34" charset="0"/>
              </a:rPr>
              <a:t>irodaház</a:t>
            </a:r>
          </a:p>
        </p:txBody>
      </p:sp>
      <p:sp>
        <p:nvSpPr>
          <p:cNvPr id="28" name="Téglalap: lekerekített 27">
            <a:extLst>
              <a:ext uri="{FF2B5EF4-FFF2-40B4-BE49-F238E27FC236}">
                <a16:creationId xmlns:a16="http://schemas.microsoft.com/office/drawing/2014/main" id="{3C4BA9AA-EABE-4C31-9646-4D65DF3CD177}"/>
              </a:ext>
            </a:extLst>
          </p:cNvPr>
          <p:cNvSpPr/>
          <p:nvPr/>
        </p:nvSpPr>
        <p:spPr>
          <a:xfrm>
            <a:off x="10200548" y="4615499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hatodik beszállító: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b="1" dirty="0" err="1">
                <a:latin typeface="Myriad Pro" panose="020B0503030403020204" pitchFamily="34" charset="0"/>
              </a:rPr>
              <a:t>VeEX</a:t>
            </a:r>
            <a:r>
              <a:rPr lang="hu-HU" sz="900" b="1" dirty="0">
                <a:latin typeface="Myriad Pro" panose="020B0503030403020204" pitchFamily="34" charset="0"/>
              </a:rPr>
              <a:t> Inc.</a:t>
            </a: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010122D4-E5C3-4048-9515-A0A098DE913F}"/>
              </a:ext>
            </a:extLst>
          </p:cNvPr>
          <p:cNvSpPr/>
          <p:nvPr/>
        </p:nvSpPr>
        <p:spPr>
          <a:xfrm>
            <a:off x="9317266" y="5923853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ötödik beszállító: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b="1" dirty="0" err="1">
                <a:latin typeface="Myriad Pro" panose="020B0503030403020204" pitchFamily="34" charset="0"/>
              </a:rPr>
              <a:t>Accedian</a:t>
            </a:r>
            <a:r>
              <a:rPr lang="hu-HU" sz="900" b="1" dirty="0">
                <a:latin typeface="Myriad Pro" panose="020B0503030403020204" pitchFamily="34" charset="0"/>
              </a:rPr>
              <a:t> </a:t>
            </a:r>
            <a:r>
              <a:rPr lang="hu-HU" sz="900" b="1" dirty="0" err="1">
                <a:latin typeface="Myriad Pro" panose="020B0503030403020204" pitchFamily="34" charset="0"/>
              </a:rPr>
              <a:t>Networks</a:t>
            </a:r>
            <a:endParaRPr lang="hu-HU" sz="900" b="1" dirty="0">
              <a:latin typeface="Myriad Pro" panose="020B0503030403020204" pitchFamily="34" charset="0"/>
            </a:endParaRPr>
          </a:p>
        </p:txBody>
      </p:sp>
      <p:sp>
        <p:nvSpPr>
          <p:cNvPr id="30" name="Szalagív 29">
            <a:extLst>
              <a:ext uri="{FF2B5EF4-FFF2-40B4-BE49-F238E27FC236}">
                <a16:creationId xmlns:a16="http://schemas.microsoft.com/office/drawing/2014/main" id="{1BFF3482-46C8-4D18-9DD8-643EFE382F64}"/>
              </a:ext>
            </a:extLst>
          </p:cNvPr>
          <p:cNvSpPr/>
          <p:nvPr/>
        </p:nvSpPr>
        <p:spPr>
          <a:xfrm rot="16200000">
            <a:off x="2825832" y="1569303"/>
            <a:ext cx="2542888" cy="1495736"/>
          </a:xfrm>
          <a:prstGeom prst="blockArc">
            <a:avLst>
              <a:gd name="adj1" fmla="val 10775454"/>
              <a:gd name="adj2" fmla="val 11"/>
              <a:gd name="adj3" fmla="val 24433"/>
            </a:avLst>
          </a:prstGeom>
          <a:solidFill>
            <a:srgbClr val="8BB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aphicFrame>
        <p:nvGraphicFramePr>
          <p:cNvPr id="34" name="Táblázat 4">
            <a:extLst>
              <a:ext uri="{FF2B5EF4-FFF2-40B4-BE49-F238E27FC236}">
                <a16:creationId xmlns:a16="http://schemas.microsoft.com/office/drawing/2014/main" id="{59C38E1C-FE30-4987-8BFD-BBF2EDFD5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1569"/>
              </p:ext>
            </p:extLst>
          </p:nvPr>
        </p:nvGraphicFramePr>
        <p:xfrm>
          <a:off x="4093036" y="3221950"/>
          <a:ext cx="72535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89">
                  <a:extLst>
                    <a:ext uri="{9D8B030D-6E8A-4147-A177-3AD203B41FA5}">
                      <a16:colId xmlns:a16="http://schemas.microsoft.com/office/drawing/2014/main" val="3220090417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597817984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456934194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91681801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3189699405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4198620547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842874861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264291808"/>
                    </a:ext>
                  </a:extLst>
                </a:gridCol>
              </a:tblGrid>
              <a:tr h="246222"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spc="100" baseline="0" dirty="0">
                          <a:solidFill>
                            <a:schemeClr val="lt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spc="100" baseline="0" dirty="0">
                          <a:solidFill>
                            <a:schemeClr val="lt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24709"/>
                  </a:ext>
                </a:extLst>
              </a:tr>
            </a:tbl>
          </a:graphicData>
        </a:graphic>
      </p:graphicFrame>
      <p:graphicFrame>
        <p:nvGraphicFramePr>
          <p:cNvPr id="35" name="Táblázat 4">
            <a:extLst>
              <a:ext uri="{FF2B5EF4-FFF2-40B4-BE49-F238E27FC236}">
                <a16:creationId xmlns:a16="http://schemas.microsoft.com/office/drawing/2014/main" id="{EADD3921-2171-415A-8D6D-67573C99A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22197"/>
              </p:ext>
            </p:extLst>
          </p:nvPr>
        </p:nvGraphicFramePr>
        <p:xfrm>
          <a:off x="4093036" y="1048175"/>
          <a:ext cx="45334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89">
                  <a:extLst>
                    <a:ext uri="{9D8B030D-6E8A-4147-A177-3AD203B41FA5}">
                      <a16:colId xmlns:a16="http://schemas.microsoft.com/office/drawing/2014/main" val="3220090417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597817984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456934194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291681801"/>
                    </a:ext>
                  </a:extLst>
                </a:gridCol>
                <a:gridCol w="906689">
                  <a:extLst>
                    <a:ext uri="{9D8B030D-6E8A-4147-A177-3AD203B41FA5}">
                      <a16:colId xmlns:a16="http://schemas.microsoft.com/office/drawing/2014/main" val="3189699405"/>
                    </a:ext>
                  </a:extLst>
                </a:gridCol>
              </a:tblGrid>
              <a:tr h="246222"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spc="100" baseline="0" dirty="0">
                          <a:solidFill>
                            <a:schemeClr val="lt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spc="100" baseline="0" dirty="0">
                          <a:solidFill>
                            <a:schemeClr val="lt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latin typeface="Myriad Pro" panose="020B0503030403020204" pitchFamily="34" charset="0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spc="100" baseline="0" dirty="0">
                          <a:solidFill>
                            <a:srgbClr val="8BBF5B"/>
                          </a:solidFill>
                          <a:latin typeface="Myriad Pro" panose="020B0503030403020204" pitchFamily="34" charset="0"/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24709"/>
                  </a:ext>
                </a:extLst>
              </a:tr>
            </a:tbl>
          </a:graphicData>
        </a:graphic>
      </p:graphicFrame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FF5DDE3F-D421-4760-BDE3-61479D9B1A70}"/>
              </a:ext>
            </a:extLst>
          </p:cNvPr>
          <p:cNvSpPr/>
          <p:nvPr/>
        </p:nvSpPr>
        <p:spPr>
          <a:xfrm>
            <a:off x="9348334" y="3733702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 err="1">
                <a:latin typeface="Myriad Pro" panose="020B0503030403020204" pitchFamily="34" charset="0"/>
              </a:rPr>
              <a:t>Fluke</a:t>
            </a:r>
            <a:r>
              <a:rPr lang="hu-HU" sz="900" b="1" dirty="0">
                <a:latin typeface="Myriad Pro" panose="020B0503030403020204" pitchFamily="34" charset="0"/>
              </a:rPr>
              <a:t> </a:t>
            </a:r>
            <a:r>
              <a:rPr lang="hu-HU" sz="900" b="1" dirty="0" err="1">
                <a:latin typeface="Myriad Pro" panose="020B0503030403020204" pitchFamily="34" charset="0"/>
              </a:rPr>
              <a:t>Networks</a:t>
            </a:r>
            <a:r>
              <a:rPr lang="hu-HU" sz="900" dirty="0">
                <a:latin typeface="Myriad Pro" panose="020B0503030403020204" pitchFamily="34" charset="0"/>
              </a:rPr>
              <a:t>: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dirty="0">
                <a:latin typeface="Myriad Pro" panose="020B0503030403020204" pitchFamily="34" charset="0"/>
              </a:rPr>
              <a:t>Premium Partner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b="1" dirty="0">
                <a:latin typeface="Myriad Pro" panose="020B0503030403020204" pitchFamily="34" charset="0"/>
              </a:rPr>
              <a:t>EXFO</a:t>
            </a:r>
            <a:r>
              <a:rPr lang="hu-HU" sz="900" dirty="0">
                <a:latin typeface="Myriad Pro" panose="020B0503030403020204" pitchFamily="34" charset="0"/>
              </a:rPr>
              <a:t>: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dirty="0">
                <a:latin typeface="Myriad Pro" panose="020B0503030403020204" pitchFamily="34" charset="0"/>
              </a:rPr>
              <a:t>„1 millió dollár” díj</a:t>
            </a:r>
          </a:p>
        </p:txBody>
      </p:sp>
      <p:sp>
        <p:nvSpPr>
          <p:cNvPr id="39" name="Téglalap: lekerekített 38">
            <a:extLst>
              <a:ext uri="{FF2B5EF4-FFF2-40B4-BE49-F238E27FC236}">
                <a16:creationId xmlns:a16="http://schemas.microsoft.com/office/drawing/2014/main" id="{03F63A51-2323-4C12-9F0E-22C85BC1FC48}"/>
              </a:ext>
            </a:extLst>
          </p:cNvPr>
          <p:cNvSpPr/>
          <p:nvPr/>
        </p:nvSpPr>
        <p:spPr>
          <a:xfrm>
            <a:off x="8366889" y="2442387"/>
            <a:ext cx="1375843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latin typeface="Myriad Pro" panose="020B0503030403020204" pitchFamily="34" charset="0"/>
              </a:rPr>
              <a:t>egyedülálló</a:t>
            </a:r>
            <a:br>
              <a:rPr lang="hu-HU" sz="900" b="1" dirty="0">
                <a:latin typeface="Myriad Pro" panose="020B0503030403020204" pitchFamily="34" charset="0"/>
              </a:rPr>
            </a:br>
            <a:r>
              <a:rPr lang="hu-HU" sz="900" b="1" dirty="0">
                <a:latin typeface="Myriad Pro" panose="020B0503030403020204" pitchFamily="34" charset="0"/>
              </a:rPr>
              <a:t>mérőlabor kialakítása</a:t>
            </a:r>
          </a:p>
        </p:txBody>
      </p:sp>
      <p:sp>
        <p:nvSpPr>
          <p:cNvPr id="40" name="Téglalap: lekerekített 39">
            <a:extLst>
              <a:ext uri="{FF2B5EF4-FFF2-40B4-BE49-F238E27FC236}">
                <a16:creationId xmlns:a16="http://schemas.microsoft.com/office/drawing/2014/main" id="{82462E99-9B6B-407B-A391-EF07F22E7201}"/>
              </a:ext>
            </a:extLst>
          </p:cNvPr>
          <p:cNvSpPr/>
          <p:nvPr/>
        </p:nvSpPr>
        <p:spPr>
          <a:xfrm>
            <a:off x="7510047" y="3731284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Új képzési tematikák: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b="1" dirty="0">
                <a:latin typeface="Myriad Pro" panose="020B0503030403020204" pitchFamily="34" charset="0"/>
              </a:rPr>
              <a:t>IT és WiFi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AD34881B-0757-4DEE-8BC7-6A478BBDC4AA}"/>
              </a:ext>
            </a:extLst>
          </p:cNvPr>
          <p:cNvSpPr/>
          <p:nvPr/>
        </p:nvSpPr>
        <p:spPr>
          <a:xfrm>
            <a:off x="6558556" y="2443991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új beszállítónk: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b="1" dirty="0" err="1">
                <a:latin typeface="Myriad Pro" panose="020B0503030403020204" pitchFamily="34" charset="0"/>
              </a:rPr>
              <a:t>SecuActive</a:t>
            </a:r>
            <a:endParaRPr lang="hu-HU" sz="900" b="1" dirty="0">
              <a:latin typeface="Myriad Pro" panose="020B0503030403020204" pitchFamily="34" charset="0"/>
            </a:endParaRPr>
          </a:p>
        </p:txBody>
      </p:sp>
      <p:sp>
        <p:nvSpPr>
          <p:cNvPr id="42" name="Téglalap: lekerekített 41">
            <a:extLst>
              <a:ext uri="{FF2B5EF4-FFF2-40B4-BE49-F238E27FC236}">
                <a16:creationId xmlns:a16="http://schemas.microsoft.com/office/drawing/2014/main" id="{DD1550AD-44FA-4192-888D-1E4A1BC4900B}"/>
              </a:ext>
            </a:extLst>
          </p:cNvPr>
          <p:cNvSpPr/>
          <p:nvPr/>
        </p:nvSpPr>
        <p:spPr>
          <a:xfrm>
            <a:off x="5685783" y="3729163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latin typeface="Myriad Pro" panose="020B0503030403020204" pitchFamily="34" charset="0"/>
              </a:rPr>
              <a:t>egyesül a </a:t>
            </a:r>
            <a:r>
              <a:rPr lang="hu-HU" sz="900" b="1" dirty="0" err="1">
                <a:latin typeface="Myriad Pro" panose="020B0503030403020204" pitchFamily="34" charset="0"/>
              </a:rPr>
              <a:t>VeEX</a:t>
            </a:r>
            <a:r>
              <a:rPr lang="hu-HU" sz="900" b="1" dirty="0">
                <a:latin typeface="Myriad Pro" panose="020B0503030403020204" pitchFamily="34" charset="0"/>
              </a:rPr>
              <a:t> és a </a:t>
            </a:r>
            <a:br>
              <a:rPr lang="hu-HU" sz="900" b="1" dirty="0">
                <a:latin typeface="Myriad Pro" panose="020B0503030403020204" pitchFamily="34" charset="0"/>
              </a:rPr>
            </a:br>
            <a:r>
              <a:rPr lang="hu-HU" sz="900" b="1" dirty="0" err="1">
                <a:latin typeface="Myriad Pro" panose="020B0503030403020204" pitchFamily="34" charset="0"/>
              </a:rPr>
              <a:t>Sunrise</a:t>
            </a:r>
            <a:r>
              <a:rPr lang="hu-HU" sz="900" b="1" dirty="0">
                <a:latin typeface="Myriad Pro" panose="020B0503030403020204" pitchFamily="34" charset="0"/>
              </a:rPr>
              <a:t> Telecom</a:t>
            </a:r>
          </a:p>
        </p:txBody>
      </p:sp>
      <p:sp>
        <p:nvSpPr>
          <p:cNvPr id="43" name="Téglalap: lekerekített 42">
            <a:extLst>
              <a:ext uri="{FF2B5EF4-FFF2-40B4-BE49-F238E27FC236}">
                <a16:creationId xmlns:a16="http://schemas.microsoft.com/office/drawing/2014/main" id="{AD14FE14-DF87-4A6E-859E-10CBA95A6F46}"/>
              </a:ext>
            </a:extLst>
          </p:cNvPr>
          <p:cNvSpPr/>
          <p:nvPr/>
        </p:nvSpPr>
        <p:spPr>
          <a:xfrm>
            <a:off x="4789726" y="2442388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fókuszban a </a:t>
            </a:r>
            <a:r>
              <a:rPr lang="hu-HU" sz="900" b="1" dirty="0">
                <a:latin typeface="Myriad Pro" panose="020B0503030403020204" pitchFamily="34" charset="0"/>
              </a:rPr>
              <a:t>monitorozás</a:t>
            </a:r>
          </a:p>
        </p:txBody>
      </p:sp>
      <p:sp>
        <p:nvSpPr>
          <p:cNvPr id="44" name="Téglalap: lekerekített 43">
            <a:extLst>
              <a:ext uri="{FF2B5EF4-FFF2-40B4-BE49-F238E27FC236}">
                <a16:creationId xmlns:a16="http://schemas.microsoft.com/office/drawing/2014/main" id="{4B684A19-7B9F-46B7-BB6F-3A949E5DA24F}"/>
              </a:ext>
            </a:extLst>
          </p:cNvPr>
          <p:cNvSpPr/>
          <p:nvPr/>
        </p:nvSpPr>
        <p:spPr>
          <a:xfrm>
            <a:off x="3917509" y="3729163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latin typeface="Myriad Pro" panose="020B0503030403020204" pitchFamily="34" charset="0"/>
              </a:rPr>
              <a:t>megújult arculat,</a:t>
            </a:r>
            <a:br>
              <a:rPr lang="hu-HU" sz="900" b="1" dirty="0">
                <a:latin typeface="Myriad Pro" panose="020B0503030403020204" pitchFamily="34" charset="0"/>
              </a:rPr>
            </a:br>
            <a:r>
              <a:rPr lang="hu-HU" sz="900" b="1" dirty="0">
                <a:latin typeface="Myriad Pro" panose="020B0503030403020204" pitchFamily="34" charset="0"/>
              </a:rPr>
              <a:t>új weboldal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05BA78A4-ADCC-4836-91D5-D8CDC5533FA1}"/>
              </a:ext>
            </a:extLst>
          </p:cNvPr>
          <p:cNvSpPr/>
          <p:nvPr/>
        </p:nvSpPr>
        <p:spPr>
          <a:xfrm>
            <a:off x="3879409" y="1555428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új beszállító:</a:t>
            </a:r>
            <a:br>
              <a:rPr lang="hu-HU" sz="900" dirty="0">
                <a:latin typeface="Myriad Pro" panose="020B0503030403020204" pitchFamily="34" charset="0"/>
              </a:rPr>
            </a:br>
            <a:r>
              <a:rPr lang="hu-HU" sz="900" b="1" dirty="0">
                <a:latin typeface="Myriad Pro" panose="020B0503030403020204" pitchFamily="34" charset="0"/>
              </a:rPr>
              <a:t>NETSCOUT</a:t>
            </a:r>
          </a:p>
        </p:txBody>
      </p:sp>
      <p:sp>
        <p:nvSpPr>
          <p:cNvPr id="46" name="Téglalap: lekerekített 45">
            <a:extLst>
              <a:ext uri="{FF2B5EF4-FFF2-40B4-BE49-F238E27FC236}">
                <a16:creationId xmlns:a16="http://schemas.microsoft.com/office/drawing/2014/main" id="{B1A1083F-0368-4DE2-9B6D-4C9F95B5B997}"/>
              </a:ext>
            </a:extLst>
          </p:cNvPr>
          <p:cNvSpPr/>
          <p:nvPr/>
        </p:nvSpPr>
        <p:spPr>
          <a:xfrm>
            <a:off x="5697319" y="1555427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a cég forgalma meghaladja az </a:t>
            </a:r>
            <a:r>
              <a:rPr lang="hu-HU" sz="900" b="1" dirty="0">
                <a:latin typeface="Myriad Pro" panose="020B0503030403020204" pitchFamily="34" charset="0"/>
              </a:rPr>
              <a:t>1milliárd forint</a:t>
            </a:r>
            <a:r>
              <a:rPr lang="hu-HU" sz="900" dirty="0">
                <a:latin typeface="Myriad Pro" panose="020B0503030403020204" pitchFamily="34" charset="0"/>
              </a:rPr>
              <a:t>ot</a:t>
            </a:r>
          </a:p>
        </p:txBody>
      </p:sp>
      <p:sp>
        <p:nvSpPr>
          <p:cNvPr id="47" name="Téglalap: lekerekített 46">
            <a:extLst>
              <a:ext uri="{FF2B5EF4-FFF2-40B4-BE49-F238E27FC236}">
                <a16:creationId xmlns:a16="http://schemas.microsoft.com/office/drawing/2014/main" id="{C4D66C44-1E55-4D01-8A25-81863BE338AD}"/>
              </a:ext>
            </a:extLst>
          </p:cNvPr>
          <p:cNvSpPr/>
          <p:nvPr/>
        </p:nvSpPr>
        <p:spPr>
          <a:xfrm>
            <a:off x="6572143" y="243640"/>
            <a:ext cx="1332846" cy="647699"/>
          </a:xfrm>
          <a:prstGeom prst="roundRect">
            <a:avLst/>
          </a:prstGeom>
          <a:noFill/>
          <a:ln>
            <a:solidFill>
              <a:srgbClr val="197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900" dirty="0"/>
          </a:p>
        </p:txBody>
      </p:sp>
      <p:sp>
        <p:nvSpPr>
          <p:cNvPr id="48" name="Téglalap: lekerekített 47">
            <a:extLst>
              <a:ext uri="{FF2B5EF4-FFF2-40B4-BE49-F238E27FC236}">
                <a16:creationId xmlns:a16="http://schemas.microsoft.com/office/drawing/2014/main" id="{7906D912-2EEF-4EAB-ABEE-3EE66E52EFA9}"/>
              </a:ext>
            </a:extLst>
          </p:cNvPr>
          <p:cNvSpPr/>
          <p:nvPr/>
        </p:nvSpPr>
        <p:spPr>
          <a:xfrm>
            <a:off x="4778840" y="254622"/>
            <a:ext cx="1332846" cy="647699"/>
          </a:xfrm>
          <a:prstGeom prst="roundRect">
            <a:avLst/>
          </a:prstGeom>
          <a:solidFill>
            <a:srgbClr val="19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Myriad Pro" panose="020B0503030403020204" pitchFamily="34" charset="0"/>
              </a:rPr>
              <a:t>Több, mint </a:t>
            </a:r>
            <a:r>
              <a:rPr lang="hu-HU" sz="900" b="1" dirty="0">
                <a:latin typeface="Myriad Pro" panose="020B0503030403020204" pitchFamily="34" charset="0"/>
              </a:rPr>
              <a:t>1500 résztvevő az </a:t>
            </a:r>
            <a:br>
              <a:rPr lang="hu-HU" sz="900" b="1" dirty="0">
                <a:latin typeface="Myriad Pro" panose="020B0503030403020204" pitchFamily="34" charset="0"/>
              </a:rPr>
            </a:br>
            <a:r>
              <a:rPr lang="hu-HU" sz="900" b="1" dirty="0">
                <a:latin typeface="Myriad Pro" panose="020B0503030403020204" pitchFamily="34" charset="0"/>
              </a:rPr>
              <a:t>EOK-ban</a:t>
            </a:r>
            <a:endParaRPr lang="hu-HU" sz="900" dirty="0">
              <a:latin typeface="Myriad Pro" panose="020B0503030403020204" pitchFamily="34" charset="0"/>
            </a:endParaRPr>
          </a:p>
        </p:txBody>
      </p:sp>
      <p:pic>
        <p:nvPicPr>
          <p:cNvPr id="55" name="Picture 2" descr="NetAlly">
            <a:extLst>
              <a:ext uri="{FF2B5EF4-FFF2-40B4-BE49-F238E27FC236}">
                <a16:creationId xmlns:a16="http://schemas.microsoft.com/office/drawing/2014/main" id="{57355358-B31D-45A4-8C50-C7DBCEF5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93" y="483971"/>
            <a:ext cx="1028234" cy="21792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4C1B0169-1CD6-4709-8919-F0011C502EC0}"/>
              </a:ext>
            </a:extLst>
          </p:cNvPr>
          <p:cNvGrpSpPr/>
          <p:nvPr/>
        </p:nvGrpSpPr>
        <p:grpSpPr>
          <a:xfrm>
            <a:off x="6305875" y="5734635"/>
            <a:ext cx="121188" cy="199527"/>
            <a:chOff x="4049800" y="5720699"/>
            <a:chExt cx="121188" cy="199527"/>
          </a:xfrm>
        </p:grpSpPr>
        <p:cxnSp>
          <p:nvCxnSpPr>
            <p:cNvPr id="69" name="Egyenes összekötő 68">
              <a:extLst>
                <a:ext uri="{FF2B5EF4-FFF2-40B4-BE49-F238E27FC236}">
                  <a16:creationId xmlns:a16="http://schemas.microsoft.com/office/drawing/2014/main" id="{B16768F2-AB91-4374-AE0E-80D0BE596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AA5BCD81-6A2F-40E1-90ED-B432AF32EDFC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>
            <a:extLst>
              <a:ext uri="{FF2B5EF4-FFF2-40B4-BE49-F238E27FC236}">
                <a16:creationId xmlns:a16="http://schemas.microsoft.com/office/drawing/2014/main" id="{79DD69E1-0C58-4776-939D-94E3FAB8D035}"/>
              </a:ext>
            </a:extLst>
          </p:cNvPr>
          <p:cNvGrpSpPr/>
          <p:nvPr/>
        </p:nvGrpSpPr>
        <p:grpSpPr>
          <a:xfrm>
            <a:off x="8120156" y="5736704"/>
            <a:ext cx="121188" cy="199527"/>
            <a:chOff x="4049800" y="5720699"/>
            <a:chExt cx="121188" cy="199527"/>
          </a:xfrm>
        </p:grpSpPr>
        <p:cxnSp>
          <p:nvCxnSpPr>
            <p:cNvPr id="72" name="Egyenes összekötő 71">
              <a:extLst>
                <a:ext uri="{FF2B5EF4-FFF2-40B4-BE49-F238E27FC236}">
                  <a16:creationId xmlns:a16="http://schemas.microsoft.com/office/drawing/2014/main" id="{68A4B272-9048-49BF-BC52-B0D8B47549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Ellipszis 72">
              <a:extLst>
                <a:ext uri="{FF2B5EF4-FFF2-40B4-BE49-F238E27FC236}">
                  <a16:creationId xmlns:a16="http://schemas.microsoft.com/office/drawing/2014/main" id="{0B9CA24D-E85A-40E6-8A2F-86CC104066B7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E14863C5-EF5D-4DA8-A94E-7C7E029C58D5}"/>
              </a:ext>
            </a:extLst>
          </p:cNvPr>
          <p:cNvGrpSpPr/>
          <p:nvPr/>
        </p:nvGrpSpPr>
        <p:grpSpPr>
          <a:xfrm>
            <a:off x="9934436" y="5722768"/>
            <a:ext cx="121188" cy="199527"/>
            <a:chOff x="4049800" y="5720699"/>
            <a:chExt cx="121188" cy="199527"/>
          </a:xfrm>
        </p:grpSpPr>
        <p:cxnSp>
          <p:nvCxnSpPr>
            <p:cNvPr id="75" name="Egyenes összekötő 74">
              <a:extLst>
                <a:ext uri="{FF2B5EF4-FFF2-40B4-BE49-F238E27FC236}">
                  <a16:creationId xmlns:a16="http://schemas.microsoft.com/office/drawing/2014/main" id="{DD33F2BE-1CE8-4B60-9E2F-260DF39E5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C570E435-7ED7-4FF9-BF37-99416848795C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C2C2472-2999-4957-9EEF-996ED930BDC1}"/>
              </a:ext>
            </a:extLst>
          </p:cNvPr>
          <p:cNvGrpSpPr/>
          <p:nvPr/>
        </p:nvGrpSpPr>
        <p:grpSpPr>
          <a:xfrm>
            <a:off x="5415882" y="5256796"/>
            <a:ext cx="121188" cy="220704"/>
            <a:chOff x="3870021" y="4872038"/>
            <a:chExt cx="121188" cy="220704"/>
          </a:xfrm>
        </p:grpSpPr>
        <p:cxnSp>
          <p:nvCxnSpPr>
            <p:cNvPr id="78" name="Egyenes összekötő 77">
              <a:extLst>
                <a:ext uri="{FF2B5EF4-FFF2-40B4-BE49-F238E27FC236}">
                  <a16:creationId xmlns:a16="http://schemas.microsoft.com/office/drawing/2014/main" id="{4FC1C9BA-B22B-4FFD-91BD-F4FA67B8A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lipszis 78">
              <a:extLst>
                <a:ext uri="{FF2B5EF4-FFF2-40B4-BE49-F238E27FC236}">
                  <a16:creationId xmlns:a16="http://schemas.microsoft.com/office/drawing/2014/main" id="{740BA3D7-5690-4FF2-AF10-19200905081B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>
            <a:extLst>
              <a:ext uri="{FF2B5EF4-FFF2-40B4-BE49-F238E27FC236}">
                <a16:creationId xmlns:a16="http://schemas.microsoft.com/office/drawing/2014/main" id="{DC4D1870-22EB-4E09-8856-B51FDFC92B78}"/>
              </a:ext>
            </a:extLst>
          </p:cNvPr>
          <p:cNvGrpSpPr/>
          <p:nvPr/>
        </p:nvGrpSpPr>
        <p:grpSpPr>
          <a:xfrm>
            <a:off x="7207450" y="5262467"/>
            <a:ext cx="121188" cy="220704"/>
            <a:chOff x="3870021" y="4872038"/>
            <a:chExt cx="121188" cy="220704"/>
          </a:xfrm>
        </p:grpSpPr>
        <p:cxnSp>
          <p:nvCxnSpPr>
            <p:cNvPr id="82" name="Egyenes összekötő 81">
              <a:extLst>
                <a:ext uri="{FF2B5EF4-FFF2-40B4-BE49-F238E27FC236}">
                  <a16:creationId xmlns:a16="http://schemas.microsoft.com/office/drawing/2014/main" id="{1433A959-7D78-4AFD-8FA5-A4CCEA2A82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lipszis 82">
              <a:extLst>
                <a:ext uri="{FF2B5EF4-FFF2-40B4-BE49-F238E27FC236}">
                  <a16:creationId xmlns:a16="http://schemas.microsoft.com/office/drawing/2014/main" id="{10C1CB9E-0E37-471E-9A9C-76AA178A305D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4" name="Csoportba foglalás 83">
            <a:extLst>
              <a:ext uri="{FF2B5EF4-FFF2-40B4-BE49-F238E27FC236}">
                <a16:creationId xmlns:a16="http://schemas.microsoft.com/office/drawing/2014/main" id="{4DDB74B5-E5F0-4C97-9EF0-606856DE6C2F}"/>
              </a:ext>
            </a:extLst>
          </p:cNvPr>
          <p:cNvGrpSpPr/>
          <p:nvPr/>
        </p:nvGrpSpPr>
        <p:grpSpPr>
          <a:xfrm>
            <a:off x="9028751" y="5264819"/>
            <a:ext cx="121188" cy="220704"/>
            <a:chOff x="3870021" y="4872038"/>
            <a:chExt cx="121188" cy="220704"/>
          </a:xfrm>
        </p:grpSpPr>
        <p:cxnSp>
          <p:nvCxnSpPr>
            <p:cNvPr id="85" name="Egyenes összekötő 84">
              <a:extLst>
                <a:ext uri="{FF2B5EF4-FFF2-40B4-BE49-F238E27FC236}">
                  <a16:creationId xmlns:a16="http://schemas.microsoft.com/office/drawing/2014/main" id="{B415A565-523D-45B2-9622-8526DD4AF2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lipszis 85">
              <a:extLst>
                <a:ext uri="{FF2B5EF4-FFF2-40B4-BE49-F238E27FC236}">
                  <a16:creationId xmlns:a16="http://schemas.microsoft.com/office/drawing/2014/main" id="{68E26177-CF39-4FEC-817B-870ED921EF8E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7" name="Csoportba foglalás 86">
            <a:extLst>
              <a:ext uri="{FF2B5EF4-FFF2-40B4-BE49-F238E27FC236}">
                <a16:creationId xmlns:a16="http://schemas.microsoft.com/office/drawing/2014/main" id="{123EA6D2-3FC3-42F4-8E14-7E73B77A5ABA}"/>
              </a:ext>
            </a:extLst>
          </p:cNvPr>
          <p:cNvGrpSpPr/>
          <p:nvPr/>
        </p:nvGrpSpPr>
        <p:grpSpPr>
          <a:xfrm>
            <a:off x="10835140" y="5260056"/>
            <a:ext cx="121188" cy="220704"/>
            <a:chOff x="3870021" y="4872038"/>
            <a:chExt cx="121188" cy="220704"/>
          </a:xfrm>
        </p:grpSpPr>
        <p:cxnSp>
          <p:nvCxnSpPr>
            <p:cNvPr id="88" name="Egyenes összekötő 87">
              <a:extLst>
                <a:ext uri="{FF2B5EF4-FFF2-40B4-BE49-F238E27FC236}">
                  <a16:creationId xmlns:a16="http://schemas.microsoft.com/office/drawing/2014/main" id="{970775A4-3209-4A93-92BA-7B231200F2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llipszis 88">
              <a:extLst>
                <a:ext uri="{FF2B5EF4-FFF2-40B4-BE49-F238E27FC236}">
                  <a16:creationId xmlns:a16="http://schemas.microsoft.com/office/drawing/2014/main" id="{EFEDF9D6-EAD5-4ED3-A4B5-6F11EA58712F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0" name="Csoportba foglalás 89">
            <a:extLst>
              <a:ext uri="{FF2B5EF4-FFF2-40B4-BE49-F238E27FC236}">
                <a16:creationId xmlns:a16="http://schemas.microsoft.com/office/drawing/2014/main" id="{F882FB46-DFE4-40B6-AAEB-1208EC3F3FF9}"/>
              </a:ext>
            </a:extLst>
          </p:cNvPr>
          <p:cNvGrpSpPr/>
          <p:nvPr/>
        </p:nvGrpSpPr>
        <p:grpSpPr>
          <a:xfrm>
            <a:off x="4480150" y="3521368"/>
            <a:ext cx="121188" cy="199527"/>
            <a:chOff x="4049800" y="5720699"/>
            <a:chExt cx="121188" cy="199527"/>
          </a:xfrm>
        </p:grpSpPr>
        <p:cxnSp>
          <p:nvCxnSpPr>
            <p:cNvPr id="91" name="Egyenes összekötő 90">
              <a:extLst>
                <a:ext uri="{FF2B5EF4-FFF2-40B4-BE49-F238E27FC236}">
                  <a16:creationId xmlns:a16="http://schemas.microsoft.com/office/drawing/2014/main" id="{5022F9AB-51F5-4112-8355-8D98F22DC3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Ellipszis 91">
              <a:extLst>
                <a:ext uri="{FF2B5EF4-FFF2-40B4-BE49-F238E27FC236}">
                  <a16:creationId xmlns:a16="http://schemas.microsoft.com/office/drawing/2014/main" id="{652AE59D-0228-4A0B-AD48-04A6D02B3C06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3" name="Csoportba foglalás 92">
            <a:extLst>
              <a:ext uri="{FF2B5EF4-FFF2-40B4-BE49-F238E27FC236}">
                <a16:creationId xmlns:a16="http://schemas.microsoft.com/office/drawing/2014/main" id="{3C7CC7BD-1734-47C5-8593-88F02A086559}"/>
              </a:ext>
            </a:extLst>
          </p:cNvPr>
          <p:cNvGrpSpPr/>
          <p:nvPr/>
        </p:nvGrpSpPr>
        <p:grpSpPr>
          <a:xfrm>
            <a:off x="6300787" y="3535304"/>
            <a:ext cx="121188" cy="199527"/>
            <a:chOff x="4049800" y="5720699"/>
            <a:chExt cx="121188" cy="199527"/>
          </a:xfrm>
        </p:grpSpPr>
        <p:cxnSp>
          <p:nvCxnSpPr>
            <p:cNvPr id="94" name="Egyenes összekötő 93">
              <a:extLst>
                <a:ext uri="{FF2B5EF4-FFF2-40B4-BE49-F238E27FC236}">
                  <a16:creationId xmlns:a16="http://schemas.microsoft.com/office/drawing/2014/main" id="{BA5DDA77-C577-44AB-A966-D1915B036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Ellipszis 94">
              <a:extLst>
                <a:ext uri="{FF2B5EF4-FFF2-40B4-BE49-F238E27FC236}">
                  <a16:creationId xmlns:a16="http://schemas.microsoft.com/office/drawing/2014/main" id="{9F285F3F-D9B3-4F1A-94E6-6040EE3C7355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" name="Csoportba foglalás 95">
            <a:extLst>
              <a:ext uri="{FF2B5EF4-FFF2-40B4-BE49-F238E27FC236}">
                <a16:creationId xmlns:a16="http://schemas.microsoft.com/office/drawing/2014/main" id="{FF629144-D5A2-4EDE-BF26-10AF1DF01134}"/>
              </a:ext>
            </a:extLst>
          </p:cNvPr>
          <p:cNvGrpSpPr/>
          <p:nvPr/>
        </p:nvGrpSpPr>
        <p:grpSpPr>
          <a:xfrm>
            <a:off x="8115068" y="3537373"/>
            <a:ext cx="121188" cy="199527"/>
            <a:chOff x="4049800" y="5720699"/>
            <a:chExt cx="121188" cy="199527"/>
          </a:xfrm>
        </p:grpSpPr>
        <p:cxnSp>
          <p:nvCxnSpPr>
            <p:cNvPr id="97" name="Egyenes összekötő 96">
              <a:extLst>
                <a:ext uri="{FF2B5EF4-FFF2-40B4-BE49-F238E27FC236}">
                  <a16:creationId xmlns:a16="http://schemas.microsoft.com/office/drawing/2014/main" id="{2937AF56-2038-4A5C-B019-EE3915124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Ellipszis 97">
              <a:extLst>
                <a:ext uri="{FF2B5EF4-FFF2-40B4-BE49-F238E27FC236}">
                  <a16:creationId xmlns:a16="http://schemas.microsoft.com/office/drawing/2014/main" id="{C38B4845-48A9-4C2C-AF12-656CE542FD97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" name="Csoportba foglalás 98">
            <a:extLst>
              <a:ext uri="{FF2B5EF4-FFF2-40B4-BE49-F238E27FC236}">
                <a16:creationId xmlns:a16="http://schemas.microsoft.com/office/drawing/2014/main" id="{DF3AC497-311D-4910-AE9D-91FF651147B0}"/>
              </a:ext>
            </a:extLst>
          </p:cNvPr>
          <p:cNvGrpSpPr/>
          <p:nvPr/>
        </p:nvGrpSpPr>
        <p:grpSpPr>
          <a:xfrm>
            <a:off x="9929348" y="3534323"/>
            <a:ext cx="121188" cy="199527"/>
            <a:chOff x="4049800" y="5720699"/>
            <a:chExt cx="121188" cy="199527"/>
          </a:xfrm>
        </p:grpSpPr>
        <p:cxnSp>
          <p:nvCxnSpPr>
            <p:cNvPr id="100" name="Egyenes összekötő 99">
              <a:extLst>
                <a:ext uri="{FF2B5EF4-FFF2-40B4-BE49-F238E27FC236}">
                  <a16:creationId xmlns:a16="http://schemas.microsoft.com/office/drawing/2014/main" id="{C9446FF3-3754-45AE-92BA-F1478BD92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lipszis 100">
              <a:extLst>
                <a:ext uri="{FF2B5EF4-FFF2-40B4-BE49-F238E27FC236}">
                  <a16:creationId xmlns:a16="http://schemas.microsoft.com/office/drawing/2014/main" id="{018019E3-F7A1-4F25-A3AC-74EF77AECE73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2" name="Csoportba foglalás 101">
            <a:extLst>
              <a:ext uri="{FF2B5EF4-FFF2-40B4-BE49-F238E27FC236}">
                <a16:creationId xmlns:a16="http://schemas.microsoft.com/office/drawing/2014/main" id="{094A39CE-507D-46E8-B040-081369CA61E9}"/>
              </a:ext>
            </a:extLst>
          </p:cNvPr>
          <p:cNvGrpSpPr/>
          <p:nvPr/>
        </p:nvGrpSpPr>
        <p:grpSpPr>
          <a:xfrm>
            <a:off x="5387777" y="3066755"/>
            <a:ext cx="121188" cy="220704"/>
            <a:chOff x="3870021" y="4872038"/>
            <a:chExt cx="121188" cy="220704"/>
          </a:xfrm>
        </p:grpSpPr>
        <p:cxnSp>
          <p:nvCxnSpPr>
            <p:cNvPr id="103" name="Egyenes összekötő 102">
              <a:extLst>
                <a:ext uri="{FF2B5EF4-FFF2-40B4-BE49-F238E27FC236}">
                  <a16:creationId xmlns:a16="http://schemas.microsoft.com/office/drawing/2014/main" id="{EBFDB955-FD41-4E46-AAB5-ACDB6C59A6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lipszis 103">
              <a:extLst>
                <a:ext uri="{FF2B5EF4-FFF2-40B4-BE49-F238E27FC236}">
                  <a16:creationId xmlns:a16="http://schemas.microsoft.com/office/drawing/2014/main" id="{5A48DFD9-019F-4FE8-B4E9-1EEB8C6F7E01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5" name="Csoportba foglalás 104">
            <a:extLst>
              <a:ext uri="{FF2B5EF4-FFF2-40B4-BE49-F238E27FC236}">
                <a16:creationId xmlns:a16="http://schemas.microsoft.com/office/drawing/2014/main" id="{08E286A6-3A94-4E01-8A1D-24535C9BCD09}"/>
              </a:ext>
            </a:extLst>
          </p:cNvPr>
          <p:cNvGrpSpPr/>
          <p:nvPr/>
        </p:nvGrpSpPr>
        <p:grpSpPr>
          <a:xfrm>
            <a:off x="7179345" y="3072426"/>
            <a:ext cx="121188" cy="220704"/>
            <a:chOff x="3870021" y="4872038"/>
            <a:chExt cx="121188" cy="220704"/>
          </a:xfrm>
        </p:grpSpPr>
        <p:cxnSp>
          <p:nvCxnSpPr>
            <p:cNvPr id="106" name="Egyenes összekötő 105">
              <a:extLst>
                <a:ext uri="{FF2B5EF4-FFF2-40B4-BE49-F238E27FC236}">
                  <a16:creationId xmlns:a16="http://schemas.microsoft.com/office/drawing/2014/main" id="{31A90760-8F21-430E-B68D-993F7BE1D1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lipszis 106">
              <a:extLst>
                <a:ext uri="{FF2B5EF4-FFF2-40B4-BE49-F238E27FC236}">
                  <a16:creationId xmlns:a16="http://schemas.microsoft.com/office/drawing/2014/main" id="{43F12816-162F-420B-9EEB-8CD85AAE150A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8" name="Csoportba foglalás 107">
            <a:extLst>
              <a:ext uri="{FF2B5EF4-FFF2-40B4-BE49-F238E27FC236}">
                <a16:creationId xmlns:a16="http://schemas.microsoft.com/office/drawing/2014/main" id="{9D50F55A-2B97-49BE-AA6F-0AD3A0F84D60}"/>
              </a:ext>
            </a:extLst>
          </p:cNvPr>
          <p:cNvGrpSpPr/>
          <p:nvPr/>
        </p:nvGrpSpPr>
        <p:grpSpPr>
          <a:xfrm>
            <a:off x="9000646" y="3074778"/>
            <a:ext cx="121188" cy="220704"/>
            <a:chOff x="3870021" y="4872038"/>
            <a:chExt cx="121188" cy="220704"/>
          </a:xfrm>
        </p:grpSpPr>
        <p:cxnSp>
          <p:nvCxnSpPr>
            <p:cNvPr id="109" name="Egyenes összekötő 108">
              <a:extLst>
                <a:ext uri="{FF2B5EF4-FFF2-40B4-BE49-F238E27FC236}">
                  <a16:creationId xmlns:a16="http://schemas.microsoft.com/office/drawing/2014/main" id="{06E3EA08-257E-4135-AD28-A42FA4FFF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lipszis 109">
              <a:extLst>
                <a:ext uri="{FF2B5EF4-FFF2-40B4-BE49-F238E27FC236}">
                  <a16:creationId xmlns:a16="http://schemas.microsoft.com/office/drawing/2014/main" id="{8FB20A8A-506C-491E-AF07-C7E3BCA3E4E5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1" name="Csoportba foglalás 110">
            <a:extLst>
              <a:ext uri="{FF2B5EF4-FFF2-40B4-BE49-F238E27FC236}">
                <a16:creationId xmlns:a16="http://schemas.microsoft.com/office/drawing/2014/main" id="{BD9248E6-7F32-41E8-93C9-7F26D042257C}"/>
              </a:ext>
            </a:extLst>
          </p:cNvPr>
          <p:cNvGrpSpPr/>
          <p:nvPr/>
        </p:nvGrpSpPr>
        <p:grpSpPr>
          <a:xfrm>
            <a:off x="10807035" y="3070015"/>
            <a:ext cx="121188" cy="220704"/>
            <a:chOff x="3870021" y="4872038"/>
            <a:chExt cx="121188" cy="220704"/>
          </a:xfrm>
        </p:grpSpPr>
        <p:cxnSp>
          <p:nvCxnSpPr>
            <p:cNvPr id="112" name="Egyenes összekötő 111">
              <a:extLst>
                <a:ext uri="{FF2B5EF4-FFF2-40B4-BE49-F238E27FC236}">
                  <a16:creationId xmlns:a16="http://schemas.microsoft.com/office/drawing/2014/main" id="{D050C4AE-4AD6-4DDD-9BCF-AF4584D52A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lipszis 112">
              <a:extLst>
                <a:ext uri="{FF2B5EF4-FFF2-40B4-BE49-F238E27FC236}">
                  <a16:creationId xmlns:a16="http://schemas.microsoft.com/office/drawing/2014/main" id="{A78AFD0C-C2DA-45B0-B44F-027988DF7564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4" name="Csoportba foglalás 113">
            <a:extLst>
              <a:ext uri="{FF2B5EF4-FFF2-40B4-BE49-F238E27FC236}">
                <a16:creationId xmlns:a16="http://schemas.microsoft.com/office/drawing/2014/main" id="{5E36B76D-78B4-4E5C-979A-CC27850D8B95}"/>
              </a:ext>
            </a:extLst>
          </p:cNvPr>
          <p:cNvGrpSpPr/>
          <p:nvPr/>
        </p:nvGrpSpPr>
        <p:grpSpPr>
          <a:xfrm>
            <a:off x="4474610" y="1351863"/>
            <a:ext cx="121188" cy="199527"/>
            <a:chOff x="4049800" y="5720699"/>
            <a:chExt cx="121188" cy="199527"/>
          </a:xfrm>
        </p:grpSpPr>
        <p:cxnSp>
          <p:nvCxnSpPr>
            <p:cNvPr id="115" name="Egyenes összekötő 114">
              <a:extLst>
                <a:ext uri="{FF2B5EF4-FFF2-40B4-BE49-F238E27FC236}">
                  <a16:creationId xmlns:a16="http://schemas.microsoft.com/office/drawing/2014/main" id="{503B40E1-5F31-4802-8B86-D2D72A4400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zis 115">
              <a:extLst>
                <a:ext uri="{FF2B5EF4-FFF2-40B4-BE49-F238E27FC236}">
                  <a16:creationId xmlns:a16="http://schemas.microsoft.com/office/drawing/2014/main" id="{C130B6DC-B1B6-49E0-A050-9B59E05A5BF8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7" name="Csoportba foglalás 116">
            <a:extLst>
              <a:ext uri="{FF2B5EF4-FFF2-40B4-BE49-F238E27FC236}">
                <a16:creationId xmlns:a16="http://schemas.microsoft.com/office/drawing/2014/main" id="{038AED03-C68E-488B-B0E2-AB391F8F7130}"/>
              </a:ext>
            </a:extLst>
          </p:cNvPr>
          <p:cNvGrpSpPr/>
          <p:nvPr/>
        </p:nvGrpSpPr>
        <p:grpSpPr>
          <a:xfrm>
            <a:off x="6295247" y="1354913"/>
            <a:ext cx="121188" cy="199527"/>
            <a:chOff x="4049800" y="5720699"/>
            <a:chExt cx="121188" cy="199527"/>
          </a:xfrm>
        </p:grpSpPr>
        <p:cxnSp>
          <p:nvCxnSpPr>
            <p:cNvPr id="118" name="Egyenes összekötő 117">
              <a:extLst>
                <a:ext uri="{FF2B5EF4-FFF2-40B4-BE49-F238E27FC236}">
                  <a16:creationId xmlns:a16="http://schemas.microsoft.com/office/drawing/2014/main" id="{E819A3CA-F0C4-4FB5-B1E6-B8D46BAF7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6765" y="5822532"/>
              <a:ext cx="1" cy="97694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lipszis 118">
              <a:extLst>
                <a:ext uri="{FF2B5EF4-FFF2-40B4-BE49-F238E27FC236}">
                  <a16:creationId xmlns:a16="http://schemas.microsoft.com/office/drawing/2014/main" id="{819CB80C-E3A0-45BE-ADDC-1FEDCFF41E70}"/>
                </a:ext>
              </a:extLst>
            </p:cNvPr>
            <p:cNvSpPr/>
            <p:nvPr/>
          </p:nvSpPr>
          <p:spPr>
            <a:xfrm rot="10800000">
              <a:off x="4049800" y="5720699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>
            <a:extLst>
              <a:ext uri="{FF2B5EF4-FFF2-40B4-BE49-F238E27FC236}">
                <a16:creationId xmlns:a16="http://schemas.microsoft.com/office/drawing/2014/main" id="{772A0FC2-CB19-4507-B3B7-FD732922126A}"/>
              </a:ext>
            </a:extLst>
          </p:cNvPr>
          <p:cNvGrpSpPr/>
          <p:nvPr/>
        </p:nvGrpSpPr>
        <p:grpSpPr>
          <a:xfrm>
            <a:off x="5387609" y="892251"/>
            <a:ext cx="121188" cy="220704"/>
            <a:chOff x="3870021" y="4872038"/>
            <a:chExt cx="121188" cy="220704"/>
          </a:xfrm>
        </p:grpSpPr>
        <p:cxnSp>
          <p:nvCxnSpPr>
            <p:cNvPr id="121" name="Egyenes összekötő 120">
              <a:extLst>
                <a:ext uri="{FF2B5EF4-FFF2-40B4-BE49-F238E27FC236}">
                  <a16:creationId xmlns:a16="http://schemas.microsoft.com/office/drawing/2014/main" id="{EBE7FEC3-0F12-4C53-8C02-C35D0EC8AE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Ellipszis 121">
              <a:extLst>
                <a:ext uri="{FF2B5EF4-FFF2-40B4-BE49-F238E27FC236}">
                  <a16:creationId xmlns:a16="http://schemas.microsoft.com/office/drawing/2014/main" id="{32F33835-33FD-4B42-B9D5-53ED9121658E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>
            <a:extLst>
              <a:ext uri="{FF2B5EF4-FFF2-40B4-BE49-F238E27FC236}">
                <a16:creationId xmlns:a16="http://schemas.microsoft.com/office/drawing/2014/main" id="{5B874850-8DB0-42F4-8B45-9B315EECEBE4}"/>
              </a:ext>
            </a:extLst>
          </p:cNvPr>
          <p:cNvGrpSpPr/>
          <p:nvPr/>
        </p:nvGrpSpPr>
        <p:grpSpPr>
          <a:xfrm>
            <a:off x="7179177" y="897922"/>
            <a:ext cx="121188" cy="220704"/>
            <a:chOff x="3870021" y="4872038"/>
            <a:chExt cx="121188" cy="220704"/>
          </a:xfrm>
        </p:grpSpPr>
        <p:cxnSp>
          <p:nvCxnSpPr>
            <p:cNvPr id="124" name="Egyenes összekötő 123">
              <a:extLst>
                <a:ext uri="{FF2B5EF4-FFF2-40B4-BE49-F238E27FC236}">
                  <a16:creationId xmlns:a16="http://schemas.microsoft.com/office/drawing/2014/main" id="{D60B5D93-DF8A-4AC0-84D2-5760382034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0447" y="4872038"/>
              <a:ext cx="168" cy="113045"/>
            </a:xfrm>
            <a:prstGeom prst="line">
              <a:avLst/>
            </a:prstGeom>
            <a:ln w="25400">
              <a:solidFill>
                <a:srgbClr val="197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zis 124">
              <a:extLst>
                <a:ext uri="{FF2B5EF4-FFF2-40B4-BE49-F238E27FC236}">
                  <a16:creationId xmlns:a16="http://schemas.microsoft.com/office/drawing/2014/main" id="{A4F49A7C-21CD-43C9-8ED3-E702015DB0E4}"/>
                </a:ext>
              </a:extLst>
            </p:cNvPr>
            <p:cNvSpPr/>
            <p:nvPr/>
          </p:nvSpPr>
          <p:spPr>
            <a:xfrm>
              <a:off x="3870021" y="4984742"/>
              <a:ext cx="121188" cy="108000"/>
            </a:xfrm>
            <a:prstGeom prst="ellipse">
              <a:avLst/>
            </a:prstGeom>
            <a:solidFill>
              <a:srgbClr val="19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677F3B3-56C3-440D-81E6-1A262E587F6E}"/>
              </a:ext>
            </a:extLst>
          </p:cNvPr>
          <p:cNvSpPr txBox="1"/>
          <p:nvPr/>
        </p:nvSpPr>
        <p:spPr>
          <a:xfrm>
            <a:off x="3944830" y="5359200"/>
            <a:ext cx="1180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spc="100" dirty="0">
                <a:solidFill>
                  <a:srgbClr val="8BBF5B"/>
                </a:solidFill>
                <a:latin typeface="Myriad Pro" panose="020B0503030403020204" pitchFamily="34" charset="0"/>
              </a:rPr>
              <a:t>2000</a:t>
            </a:r>
          </a:p>
          <a:p>
            <a:pPr algn="ctr"/>
            <a:endParaRPr lang="hu-HU" sz="24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7F07106-FA27-475E-AEDB-EC1BB483A369}"/>
              </a:ext>
            </a:extLst>
          </p:cNvPr>
          <p:cNvSpPr txBox="1"/>
          <p:nvPr/>
        </p:nvSpPr>
        <p:spPr>
          <a:xfrm>
            <a:off x="201812" y="1238675"/>
            <a:ext cx="36319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58585A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ICT méréstechnikai megoldásokra szakosodva</a:t>
            </a: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58585A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20 éves szakmai múlt</a:t>
            </a: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58585A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Piacvezető beszállítók képviselete</a:t>
            </a: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endParaRPr lang="hu-HU" dirty="0">
              <a:solidFill>
                <a:srgbClr val="58585A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endParaRPr lang="hu-HU" dirty="0">
              <a:solidFill>
                <a:srgbClr val="58585A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endParaRPr lang="hu-HU" dirty="0">
              <a:solidFill>
                <a:srgbClr val="58585A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endParaRPr lang="hu-HU" dirty="0">
              <a:solidFill>
                <a:srgbClr val="58585A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endParaRPr lang="hu-HU" dirty="0">
              <a:solidFill>
                <a:srgbClr val="58585A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58585A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Szolgáltatói és vállalati szegmens</a:t>
            </a: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58585A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Közvetlen kapcsolat a gyártó és felhasználó között</a:t>
            </a: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58585A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Szakértelem</a:t>
            </a: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58585A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Tanácsadás</a:t>
            </a:r>
          </a:p>
          <a:p>
            <a:pPr marL="285750" indent="-285750"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58585A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Szakmai oktatások</a:t>
            </a:r>
          </a:p>
        </p:txBody>
      </p:sp>
      <p:pic>
        <p:nvPicPr>
          <p:cNvPr id="128" name="Kép 10" descr="fitel.GIF">
            <a:extLst>
              <a:ext uri="{FF2B5EF4-FFF2-40B4-BE49-F238E27FC236}">
                <a16:creationId xmlns:a16="http://schemas.microsoft.com/office/drawing/2014/main" id="{EF2E57A4-4288-4305-AF6B-A1252504D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74" y="3107395"/>
            <a:ext cx="788345" cy="26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Kép 13" descr="veex.GIF">
            <a:extLst>
              <a:ext uri="{FF2B5EF4-FFF2-40B4-BE49-F238E27FC236}">
                <a16:creationId xmlns:a16="http://schemas.microsoft.com/office/drawing/2014/main" id="{0B85253C-C6A2-412C-9FE6-0ED61B6B16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51" y="2762182"/>
            <a:ext cx="939973" cy="28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">
            <a:extLst>
              <a:ext uri="{FF2B5EF4-FFF2-40B4-BE49-F238E27FC236}">
                <a16:creationId xmlns:a16="http://schemas.microsoft.com/office/drawing/2014/main" id="{34B74EEF-8F8C-46D2-975F-843A64D1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8" y="3560295"/>
            <a:ext cx="769747" cy="25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3" descr="D:\Equicom\Prezentaciok\RoadShow_2013\SA_kepek\SA_logo.png">
            <a:extLst>
              <a:ext uri="{FF2B5EF4-FFF2-40B4-BE49-F238E27FC236}">
                <a16:creationId xmlns:a16="http://schemas.microsoft.com/office/drawing/2014/main" id="{A5CA7483-7166-4797-8C1D-17EB2AD3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50" y="3549933"/>
            <a:ext cx="902825" cy="2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Kép 131">
            <a:extLst>
              <a:ext uri="{FF2B5EF4-FFF2-40B4-BE49-F238E27FC236}">
                <a16:creationId xmlns:a16="http://schemas.microsoft.com/office/drawing/2014/main" id="{7B209FED-EF85-438E-B754-C2CB26427B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325" y="3124986"/>
            <a:ext cx="1861395" cy="252374"/>
          </a:xfrm>
          <a:prstGeom prst="rect">
            <a:avLst/>
          </a:prstGeom>
        </p:spPr>
      </p:pic>
      <p:pic>
        <p:nvPicPr>
          <p:cNvPr id="133" name="Kép 132">
            <a:extLst>
              <a:ext uri="{FF2B5EF4-FFF2-40B4-BE49-F238E27FC236}">
                <a16:creationId xmlns:a16="http://schemas.microsoft.com/office/drawing/2014/main" id="{4D9EA50A-2D25-4ECC-8BBD-CCD4442F18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5" y="2779075"/>
            <a:ext cx="1999458" cy="273259"/>
          </a:xfrm>
          <a:prstGeom prst="rect">
            <a:avLst/>
          </a:prstGeom>
        </p:spPr>
      </p:pic>
      <p:pic>
        <p:nvPicPr>
          <p:cNvPr id="135" name="Picture 2" descr="NetAlly">
            <a:extLst>
              <a:ext uri="{FF2B5EF4-FFF2-40B4-BE49-F238E27FC236}">
                <a16:creationId xmlns:a16="http://schemas.microsoft.com/office/drawing/2014/main" id="{55608F35-A1F0-47E3-9758-134A6406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08" y="3601663"/>
            <a:ext cx="1009578" cy="21397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szédbuborék: lekerekített sarkú téglalap 1">
            <a:extLst>
              <a:ext uri="{FF2B5EF4-FFF2-40B4-BE49-F238E27FC236}">
                <a16:creationId xmlns:a16="http://schemas.microsoft.com/office/drawing/2014/main" id="{E234DF46-FA22-4CAB-B564-4AC0B38E7D64}"/>
              </a:ext>
            </a:extLst>
          </p:cNvPr>
          <p:cNvSpPr/>
          <p:nvPr/>
        </p:nvSpPr>
        <p:spPr>
          <a:xfrm>
            <a:off x="9000646" y="483971"/>
            <a:ext cx="2988871" cy="1135220"/>
          </a:xfrm>
          <a:prstGeom prst="wedgeRoundRectCallout">
            <a:avLst>
              <a:gd name="adj1" fmla="val -66173"/>
              <a:gd name="adj2" fmla="val 17063"/>
              <a:gd name="adj3" fmla="val 16667"/>
            </a:avLst>
          </a:prstGeom>
          <a:solidFill>
            <a:schemeClr val="bg1"/>
          </a:solidFill>
          <a:ln w="15875">
            <a:solidFill>
              <a:srgbClr val="197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8BBF5B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20 éves </a:t>
            </a:r>
            <a:br>
              <a:rPr lang="hu-HU" sz="3600" dirty="0">
                <a:solidFill>
                  <a:srgbClr val="8BBF5B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</a:br>
            <a:r>
              <a:rPr lang="hu-HU" sz="3600" dirty="0">
                <a:solidFill>
                  <a:srgbClr val="8BBF5B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az EQUICOM</a:t>
            </a:r>
          </a:p>
        </p:txBody>
      </p:sp>
    </p:spTree>
    <p:extLst>
      <p:ext uri="{BB962C8B-B14F-4D97-AF65-F5344CB8AC3E}">
        <p14:creationId xmlns:p14="http://schemas.microsoft.com/office/powerpoint/2010/main" val="26882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000" y="144000"/>
            <a:ext cx="8280000" cy="720000"/>
          </a:xfrm>
        </p:spPr>
        <p:txBody>
          <a:bodyPr>
            <a:normAutofit/>
          </a:bodyPr>
          <a:lstStyle/>
          <a:p>
            <a:pPr algn="r"/>
            <a:r>
              <a:rPr lang="hu-HU" sz="4000" b="1" dirty="0">
                <a:solidFill>
                  <a:srgbClr val="197F97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Növekvő WLAN hálózatok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4242816" y="1793484"/>
            <a:ext cx="2960788" cy="2405763"/>
            <a:chOff x="2718816" y="2129812"/>
            <a:chExt cx="2960788" cy="2405763"/>
          </a:xfrm>
        </p:grpSpPr>
        <p:grpSp>
          <p:nvGrpSpPr>
            <p:cNvPr id="6" name="Group 13"/>
            <p:cNvGrpSpPr/>
            <p:nvPr/>
          </p:nvGrpSpPr>
          <p:grpSpPr>
            <a:xfrm>
              <a:off x="2718816" y="2802563"/>
              <a:ext cx="2960788" cy="1733012"/>
              <a:chOff x="-609960" y="3061488"/>
              <a:chExt cx="3322320" cy="1944624"/>
            </a:xfrm>
          </p:grpSpPr>
          <p:pic>
            <p:nvPicPr>
              <p:cNvPr id="8" name="Picture 5" descr="\\psf\Home\Graphic Tank\456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609960" y="3061488"/>
                <a:ext cx="3322320" cy="1944624"/>
              </a:xfrm>
              <a:prstGeom prst="rect">
                <a:avLst/>
              </a:prstGeom>
              <a:noFill/>
            </p:spPr>
          </p:pic>
          <p:pic>
            <p:nvPicPr>
              <p:cNvPr id="9" name="Picture 5" descr="\\psf\Home\Graphic Tank\456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609960" y="3061488"/>
                <a:ext cx="3322320" cy="1944624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9" descr="\\psf\Home\Graphic Tank\bb1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116" y="2129812"/>
              <a:ext cx="1309267" cy="1890559"/>
            </a:xfrm>
            <a:prstGeom prst="rect">
              <a:avLst/>
            </a:prstGeom>
            <a:noFill/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6190282" y="1793483"/>
            <a:ext cx="2339720" cy="1412530"/>
            <a:chOff x="4666282" y="2129812"/>
            <a:chExt cx="2339720" cy="1412530"/>
          </a:xfrm>
        </p:grpSpPr>
        <p:grpSp>
          <p:nvGrpSpPr>
            <p:cNvPr id="11" name="Group 17"/>
            <p:cNvGrpSpPr/>
            <p:nvPr/>
          </p:nvGrpSpPr>
          <p:grpSpPr>
            <a:xfrm>
              <a:off x="4666282" y="2256498"/>
              <a:ext cx="2339720" cy="1285844"/>
              <a:chOff x="6899640" y="2463888"/>
              <a:chExt cx="3322320" cy="1944624"/>
            </a:xfrm>
          </p:grpSpPr>
          <p:pic>
            <p:nvPicPr>
              <p:cNvPr id="13" name="Picture 4" descr="\\psf\Home\Graphic Tank\444.t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99640" y="2463888"/>
                <a:ext cx="3322320" cy="1944624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\\psf\Home\Graphic Tank\444.t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99640" y="2463888"/>
                <a:ext cx="3322320" cy="1944624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7" descr="\\psf\Home\Graphic Tank\we3.t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24139" y="2129812"/>
              <a:ext cx="1459642" cy="1146248"/>
            </a:xfrm>
            <a:prstGeom prst="rect">
              <a:avLst/>
            </a:prstGeom>
            <a:noFill/>
          </p:spPr>
        </p:pic>
      </p:grpSp>
      <p:cxnSp>
        <p:nvCxnSpPr>
          <p:cNvPr id="15" name="Straight Connector 29"/>
          <p:cNvCxnSpPr/>
          <p:nvPr/>
        </p:nvCxnSpPr>
        <p:spPr bwMode="auto">
          <a:xfrm flipV="1">
            <a:off x="3657600" y="3284695"/>
            <a:ext cx="48768" cy="3657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33"/>
          <p:cNvCxnSpPr/>
          <p:nvPr/>
        </p:nvCxnSpPr>
        <p:spPr bwMode="auto">
          <a:xfrm>
            <a:off x="3425952" y="3272503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37"/>
          <p:cNvCxnSpPr>
            <a:endCxn id="31" idx="0"/>
          </p:cNvCxnSpPr>
          <p:nvPr/>
        </p:nvCxnSpPr>
        <p:spPr bwMode="auto">
          <a:xfrm>
            <a:off x="3511297" y="3150583"/>
            <a:ext cx="2494593" cy="171845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39"/>
          <p:cNvCxnSpPr/>
          <p:nvPr/>
        </p:nvCxnSpPr>
        <p:spPr bwMode="auto">
          <a:xfrm>
            <a:off x="3584448" y="3455383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9" name="Csoportba foglalás 18"/>
          <p:cNvGrpSpPr/>
          <p:nvPr/>
        </p:nvGrpSpPr>
        <p:grpSpPr>
          <a:xfrm>
            <a:off x="5056098" y="3198735"/>
            <a:ext cx="5166966" cy="2894922"/>
            <a:chOff x="3532098" y="3535064"/>
            <a:chExt cx="5166966" cy="2894922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5562066" y="4675016"/>
              <a:ext cx="1923822" cy="1212426"/>
              <a:chOff x="5562066" y="4675016"/>
              <a:chExt cx="1923822" cy="1212426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5562066" y="4761388"/>
                <a:ext cx="1923822" cy="1126054"/>
                <a:chOff x="-249960" y="4047888"/>
                <a:chExt cx="3322320" cy="1944624"/>
              </a:xfrm>
            </p:grpSpPr>
            <p:pic>
              <p:nvPicPr>
                <p:cNvPr id="36" name="Picture 2" descr="\\psf\Home\Graphic Tank\546u.t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249960" y="4047888"/>
                  <a:ext cx="3322320" cy="19446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" descr="\\psf\Home\Graphic Tank\546u.t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249960" y="4047888"/>
                  <a:ext cx="3322320" cy="194462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5" name="Picture 6" descr="\\psf\Home\Graphic Tank\erg4.t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029693" y="4675016"/>
                <a:ext cx="1013096" cy="931907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Csoportba foglalás 20"/>
            <p:cNvGrpSpPr/>
            <p:nvPr/>
          </p:nvGrpSpPr>
          <p:grpSpPr>
            <a:xfrm>
              <a:off x="3532098" y="5205368"/>
              <a:ext cx="1923822" cy="1224618"/>
              <a:chOff x="3532098" y="5205368"/>
              <a:chExt cx="1923822" cy="1224618"/>
            </a:xfrm>
          </p:grpSpPr>
          <p:grpSp>
            <p:nvGrpSpPr>
              <p:cNvPr id="30" name="Group 20"/>
              <p:cNvGrpSpPr/>
              <p:nvPr/>
            </p:nvGrpSpPr>
            <p:grpSpPr>
              <a:xfrm>
                <a:off x="3532098" y="5303932"/>
                <a:ext cx="1923822" cy="1126054"/>
                <a:chOff x="-249960" y="4047888"/>
                <a:chExt cx="3322320" cy="1944624"/>
              </a:xfrm>
            </p:grpSpPr>
            <p:pic>
              <p:nvPicPr>
                <p:cNvPr id="32" name="Picture 2" descr="\\psf\Home\Graphic Tank\546u.t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249960" y="4047888"/>
                  <a:ext cx="3322320" cy="19446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\\psf\Home\Graphic Tank\546u.t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249960" y="4047888"/>
                  <a:ext cx="3322320" cy="194462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1" name="Picture 6" descr="\\psf\Home\Graphic Tank\erg4.t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75341" y="5205368"/>
                <a:ext cx="1013096" cy="931907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Csoportba foglalás 21"/>
            <p:cNvGrpSpPr/>
            <p:nvPr/>
          </p:nvGrpSpPr>
          <p:grpSpPr>
            <a:xfrm>
              <a:off x="6775242" y="3535064"/>
              <a:ext cx="1923822" cy="1248590"/>
              <a:chOff x="6775242" y="3535064"/>
              <a:chExt cx="1923822" cy="1248590"/>
            </a:xfrm>
          </p:grpSpPr>
          <p:grpSp>
            <p:nvGrpSpPr>
              <p:cNvPr id="26" name="Group 24"/>
              <p:cNvGrpSpPr/>
              <p:nvPr/>
            </p:nvGrpSpPr>
            <p:grpSpPr>
              <a:xfrm>
                <a:off x="6775242" y="3657600"/>
                <a:ext cx="1923822" cy="1126054"/>
                <a:chOff x="-249960" y="4047888"/>
                <a:chExt cx="3322320" cy="1944624"/>
              </a:xfrm>
            </p:grpSpPr>
            <p:pic>
              <p:nvPicPr>
                <p:cNvPr id="28" name="Picture 2" descr="\\psf\Home\Graphic Tank\546u.t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249960" y="4047888"/>
                  <a:ext cx="3322320" cy="19446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\\psf\Home\Graphic Tank\546u.t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249960" y="4047888"/>
                  <a:ext cx="3322320" cy="194462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7" name="Picture 6" descr="\\psf\Home\Graphic Tank\erg4.t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230605" y="3535064"/>
                <a:ext cx="1013096" cy="931907"/>
              </a:xfrm>
              <a:prstGeom prst="rect">
                <a:avLst/>
              </a:prstGeom>
              <a:noFill/>
            </p:spPr>
          </p:pic>
        </p:grpSp>
        <p:cxnSp>
          <p:nvCxnSpPr>
            <p:cNvPr id="23" name="Straight Connector 31"/>
            <p:cNvCxnSpPr/>
            <p:nvPr/>
          </p:nvCxnSpPr>
          <p:spPr bwMode="auto">
            <a:xfrm rot="16200000" flipH="1">
              <a:off x="3757477" y="4977308"/>
              <a:ext cx="927072" cy="436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none" w="sm" len="sm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35"/>
            <p:cNvCxnSpPr/>
            <p:nvPr/>
          </p:nvCxnSpPr>
          <p:spPr bwMode="auto">
            <a:xfrm rot="16200000" flipV="1">
              <a:off x="5314079" y="4216798"/>
              <a:ext cx="660253" cy="63536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none" w="sm" len="sm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50"/>
            <p:cNvCxnSpPr/>
            <p:nvPr/>
          </p:nvCxnSpPr>
          <p:spPr bwMode="auto">
            <a:xfrm rot="10800000">
              <a:off x="5679604" y="3669069"/>
              <a:ext cx="1147916" cy="44026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none" w="sm" len="sm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Csoportba foglalás 37"/>
          <p:cNvGrpSpPr/>
          <p:nvPr/>
        </p:nvGrpSpPr>
        <p:grpSpPr>
          <a:xfrm>
            <a:off x="1816608" y="2889134"/>
            <a:ext cx="2426208" cy="1528610"/>
            <a:chOff x="292608" y="3225463"/>
            <a:chExt cx="2426208" cy="1528610"/>
          </a:xfrm>
        </p:grpSpPr>
        <p:grpSp>
          <p:nvGrpSpPr>
            <p:cNvPr id="39" name="Csoportba foglalás 38"/>
            <p:cNvGrpSpPr/>
            <p:nvPr/>
          </p:nvGrpSpPr>
          <p:grpSpPr>
            <a:xfrm>
              <a:off x="292608" y="3225463"/>
              <a:ext cx="2120814" cy="1528610"/>
              <a:chOff x="292608" y="3225463"/>
              <a:chExt cx="2120814" cy="1528610"/>
            </a:xfrm>
          </p:grpSpPr>
          <p:grpSp>
            <p:nvGrpSpPr>
              <p:cNvPr id="41" name="Group 18"/>
              <p:cNvGrpSpPr/>
              <p:nvPr/>
            </p:nvGrpSpPr>
            <p:grpSpPr>
              <a:xfrm>
                <a:off x="292608" y="3512716"/>
                <a:ext cx="2120814" cy="1241357"/>
                <a:chOff x="3234840" y="87888"/>
                <a:chExt cx="3322320" cy="1944624"/>
              </a:xfrm>
            </p:grpSpPr>
            <p:pic>
              <p:nvPicPr>
                <p:cNvPr id="43" name="Picture 3" descr="\\psf\Home\Graphic Tank\rtr5.tif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234840" y="87888"/>
                  <a:ext cx="3322320" cy="19446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3" descr="\\psf\Home\Graphic Tank\rtr5.tif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234840" y="87888"/>
                  <a:ext cx="3322320" cy="194462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2" name="Picture 8" descr="\\psf\Home\Graphic Tank\sdf2.ti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40774" y="3225463"/>
                <a:ext cx="1428144" cy="1229683"/>
              </a:xfrm>
              <a:prstGeom prst="rect">
                <a:avLst/>
              </a:prstGeom>
              <a:noFill/>
            </p:spPr>
          </p:pic>
        </p:grpSp>
        <p:cxnSp>
          <p:nvCxnSpPr>
            <p:cNvPr id="40" name="Straight Connector 54"/>
            <p:cNvCxnSpPr/>
            <p:nvPr/>
          </p:nvCxnSpPr>
          <p:spPr bwMode="auto">
            <a:xfrm rot="10800000" flipV="1">
              <a:off x="2340864" y="3669068"/>
              <a:ext cx="377952" cy="18360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none" w="sm" len="sm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56"/>
          <p:cNvSpPr txBox="1"/>
          <p:nvPr/>
        </p:nvSpPr>
        <p:spPr>
          <a:xfrm>
            <a:off x="8375904" y="1821656"/>
            <a:ext cx="144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hu-HU" sz="1600">
                <a:solidFill>
                  <a:srgbClr val="58585A"/>
                </a:solidFill>
                <a:latin typeface="Myriad Pro" panose="020B0503030403020204" pitchFamily="34" charset="0"/>
              </a:rPr>
              <a:t>Szomszéd</a:t>
            </a:r>
            <a:endParaRPr lang="en-US" sz="1600" dirty="0">
              <a:solidFill>
                <a:srgbClr val="58585A"/>
              </a:solidFill>
              <a:latin typeface="Myriad Pro" panose="020B0503030403020204" pitchFamily="34" charset="0"/>
            </a:endParaRPr>
          </a:p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en-US" sz="1600">
                <a:solidFill>
                  <a:srgbClr val="58585A"/>
                </a:solidFill>
                <a:latin typeface="Myriad Pro" panose="020B0503030403020204" pitchFamily="34" charset="0"/>
              </a:rPr>
              <a:t>Campus </a:t>
            </a:r>
            <a:r>
              <a:rPr lang="hu-HU" sz="1600">
                <a:solidFill>
                  <a:srgbClr val="58585A"/>
                </a:solidFill>
                <a:latin typeface="Myriad Pro" panose="020B0503030403020204" pitchFamily="34" charset="0"/>
              </a:rPr>
              <a:t>iroda</a:t>
            </a:r>
            <a:endParaRPr lang="en-US" sz="1600" dirty="0">
              <a:solidFill>
                <a:srgbClr val="58585A"/>
              </a:solidFill>
              <a:latin typeface="Myriad Pro" panose="020B0503030403020204" pitchFamily="34" charset="0"/>
            </a:endParaRPr>
          </a:p>
        </p:txBody>
      </p:sp>
      <p:sp>
        <p:nvSpPr>
          <p:cNvPr id="46" name="TextBox 57"/>
          <p:cNvSpPr txBox="1"/>
          <p:nvPr/>
        </p:nvSpPr>
        <p:spPr>
          <a:xfrm>
            <a:off x="3505200" y="1644872"/>
            <a:ext cx="1365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58585A"/>
                </a:solidFill>
                <a:latin typeface="Myriad Pro" panose="020B0503030403020204" pitchFamily="34" charset="0"/>
              </a:rPr>
              <a:t>Vállalati </a:t>
            </a:r>
            <a:r>
              <a:rPr lang="en-US" sz="1600" dirty="0">
                <a:solidFill>
                  <a:srgbClr val="58585A"/>
                </a:solidFill>
                <a:latin typeface="Myriad Pro" panose="020B0503030403020204" pitchFamily="34" charset="0"/>
              </a:rPr>
              <a:t>HQ</a:t>
            </a:r>
          </a:p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58585A"/>
                </a:solidFill>
                <a:latin typeface="Myriad Pro" panose="020B0503030403020204" pitchFamily="34" charset="0"/>
              </a:rPr>
              <a:t>Főépület</a:t>
            </a:r>
            <a:endParaRPr lang="en-US" sz="1600" dirty="0">
              <a:solidFill>
                <a:srgbClr val="58585A"/>
              </a:solidFill>
              <a:latin typeface="Myriad Pro" panose="020B0503030403020204" pitchFamily="34" charset="0"/>
            </a:endParaRPr>
          </a:p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58585A"/>
                </a:solidFill>
                <a:latin typeface="Myriad Pro" panose="020B0503030403020204" pitchFamily="34" charset="0"/>
              </a:rPr>
              <a:t>Adatközpont</a:t>
            </a:r>
            <a:endParaRPr lang="en-US" sz="1600" dirty="0">
              <a:solidFill>
                <a:srgbClr val="58585A"/>
              </a:solidFill>
              <a:latin typeface="Myriad Pro" panose="020B0503030403020204" pitchFamily="34" charset="0"/>
            </a:endParaRPr>
          </a:p>
        </p:txBody>
      </p:sp>
      <p:sp>
        <p:nvSpPr>
          <p:cNvPr id="47" name="TextBox 58"/>
          <p:cNvSpPr txBox="1"/>
          <p:nvPr/>
        </p:nvSpPr>
        <p:spPr>
          <a:xfrm>
            <a:off x="2255520" y="4516088"/>
            <a:ext cx="1272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58585A"/>
                </a:solidFill>
                <a:latin typeface="Myriad Pro" panose="020B0503030403020204" pitchFamily="34" charset="0"/>
              </a:rPr>
              <a:t>Telephelyek</a:t>
            </a:r>
            <a:endParaRPr lang="en-US" sz="1600" dirty="0">
              <a:solidFill>
                <a:srgbClr val="58585A"/>
              </a:solidFill>
              <a:latin typeface="Myriad Pro" panose="020B0503030403020204" pitchFamily="34" charset="0"/>
            </a:endParaRPr>
          </a:p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58585A"/>
                </a:solidFill>
                <a:latin typeface="Myriad Pro" panose="020B0503030403020204" pitchFamily="34" charset="0"/>
              </a:rPr>
              <a:t>Gyárak</a:t>
            </a:r>
            <a:endParaRPr lang="en-US" sz="1600" dirty="0">
              <a:solidFill>
                <a:srgbClr val="58585A"/>
              </a:solidFill>
              <a:latin typeface="Myriad Pro" panose="020B0503030403020204" pitchFamily="34" charset="0"/>
            </a:endParaRPr>
          </a:p>
        </p:txBody>
      </p:sp>
      <p:sp>
        <p:nvSpPr>
          <p:cNvPr id="48" name="TextBox 59"/>
          <p:cNvSpPr txBox="1"/>
          <p:nvPr/>
        </p:nvSpPr>
        <p:spPr>
          <a:xfrm>
            <a:off x="8406384" y="5595080"/>
            <a:ext cx="167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hu-HU" sz="1600">
                <a:solidFill>
                  <a:srgbClr val="58585A"/>
                </a:solidFill>
                <a:latin typeface="Myriad Pro" panose="020B0503030403020204" pitchFamily="34" charset="0"/>
              </a:rPr>
              <a:t>Távoli irodák</a:t>
            </a:r>
            <a:endParaRPr lang="en-US" sz="1600" dirty="0">
              <a:solidFill>
                <a:srgbClr val="58585A"/>
              </a:solidFill>
              <a:latin typeface="Myriad Pro" panose="020B0503030403020204" pitchFamily="34" charset="0"/>
            </a:endParaRPr>
          </a:p>
          <a:p>
            <a:pPr>
              <a:buClr>
                <a:srgbClr val="8BBF5B"/>
              </a:buClr>
              <a:buFont typeface="Arial" pitchFamily="34" charset="0"/>
              <a:buChar char="•"/>
            </a:pPr>
            <a:r>
              <a:rPr lang="hu-HU" sz="1600">
                <a:solidFill>
                  <a:srgbClr val="58585A"/>
                </a:solidFill>
                <a:latin typeface="Myriad Pro" panose="020B0503030403020204" pitchFamily="34" charset="0"/>
              </a:rPr>
              <a:t>Üzletek, raktárak</a:t>
            </a:r>
            <a:endParaRPr lang="en-US" sz="1600" dirty="0">
              <a:solidFill>
                <a:srgbClr val="58585A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000" y="144000"/>
            <a:ext cx="8280000" cy="720000"/>
          </a:xfrm>
        </p:spPr>
        <p:txBody>
          <a:bodyPr>
            <a:normAutofit/>
          </a:bodyPr>
          <a:lstStyle/>
          <a:p>
            <a:pPr algn="r"/>
            <a:r>
              <a:rPr lang="hu-HU" b="1" dirty="0">
                <a:solidFill>
                  <a:srgbClr val="197F97"/>
                </a:solidFill>
                <a:latin typeface="Myriad Pro" panose="020B0503030403020204" pitchFamily="34" charset="0"/>
              </a:rPr>
              <a:t>WiFi </a:t>
            </a:r>
            <a:r>
              <a:rPr lang="hu-HU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jelene</a:t>
            </a:r>
            <a:endParaRPr lang="hu-HU" b="1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1DB62179-1DCC-4AA5-A065-E1A2B7E4A2C6}"/>
              </a:ext>
            </a:extLst>
          </p:cNvPr>
          <p:cNvSpPr txBox="1">
            <a:spLocks/>
          </p:cNvSpPr>
          <p:nvPr/>
        </p:nvSpPr>
        <p:spPr>
          <a:xfrm>
            <a:off x="0" y="1125538"/>
            <a:ext cx="9144000" cy="573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87C96"/>
              </a:buClr>
              <a:buSzTx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yriad Pro Light"/>
              <a:ea typeface="+mn-ea"/>
              <a:cs typeface="+mn-cs"/>
            </a:endParaRP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Többnyire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IEEE 802.11 n/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ac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/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7F97"/>
                </a:solidFill>
                <a:effectLst/>
                <a:uLnTx/>
                <a:uFillTx/>
                <a:latin typeface="Myriad Pro" panose="020B0503030403020204" pitchFamily="34" charset="0"/>
              </a:rPr>
              <a:t>ax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eszközök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2,4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GHz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és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5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GHz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yriad Pro" panose="020B0503030403020204" pitchFamily="34" charset="0"/>
            </a:endParaRP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BYOD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–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Bring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Your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Own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Device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yriad Pro" panose="020B0503030403020204" pitchFamily="34" charset="0"/>
            </a:endParaRP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Mobil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eszközök száma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drasztikusan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nő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WiFi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hotspot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– közösségi terek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IoT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– Internet of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Things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yriad Pro" panose="020B0503030403020204" pitchFamily="34" charset="0"/>
            </a:endParaRP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Sávszélesség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 igény nő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IPv6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On-line tranzakciók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yriad Pro" panose="020B0503030403020204" pitchFamily="34" charset="0"/>
              </a:rPr>
              <a:t>Felhő szolgáltatások</a:t>
            </a:r>
          </a:p>
          <a:p>
            <a:pPr marL="7200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BF5B"/>
              </a:buClr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dirty="0">
                <a:solidFill>
                  <a:srgbClr val="58585A"/>
                </a:solidFill>
                <a:latin typeface="Myriad Pro" panose="020B0503030403020204" pitchFamily="34" charset="0"/>
              </a:rPr>
              <a:t>Kábelek nélküli hálózatok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FA3916DD-D8C5-4EAE-828B-DC88E2A1E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94" y="3080319"/>
            <a:ext cx="3237391" cy="18229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9F8BA5A-05BA-432F-BA2F-DE9EDCAEB3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102" y="998776"/>
            <a:ext cx="3411898" cy="191066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DF49D2A-37B3-468B-8EC3-CAB5F5595F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27" y="4514094"/>
            <a:ext cx="2243504" cy="18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2885210" y="1125538"/>
            <a:ext cx="9144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7100">
              <a:spcBef>
                <a:spcPct val="20000"/>
              </a:spcBef>
              <a:defRPr/>
            </a:pPr>
            <a:endParaRPr lang="hu-HU" sz="2400" dirty="0">
              <a:solidFill>
                <a:srgbClr val="58585A"/>
              </a:solidFill>
              <a:latin typeface="Myriad Pro" panose="020B0503030403020204" pitchFamily="34" charset="0"/>
            </a:endParaRPr>
          </a:p>
          <a:p>
            <a:pPr marL="377100">
              <a:spcBef>
                <a:spcPct val="20000"/>
              </a:spcBef>
              <a:defRPr/>
            </a:pP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Nemzetközi villamos és elektronikai mérnökök szervezete</a:t>
            </a:r>
          </a:p>
          <a:p>
            <a:pPr marL="377100">
              <a:spcBef>
                <a:spcPct val="20000"/>
              </a:spcBef>
              <a:defRPr/>
            </a:pPr>
            <a:r>
              <a:rPr lang="hu-HU" sz="2400" b="1" dirty="0">
                <a:solidFill>
                  <a:srgbClr val="58585A"/>
                </a:solidFill>
                <a:latin typeface="Myriad Pro" panose="020B0503030403020204" pitchFamily="34" charset="0"/>
              </a:rPr>
              <a:t>IEEE 802 projekt </a:t>
            </a: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elindítói</a:t>
            </a:r>
          </a:p>
          <a:p>
            <a:pPr marL="377100">
              <a:spcBef>
                <a:spcPct val="20000"/>
              </a:spcBef>
              <a:defRPr/>
            </a:pPr>
            <a:endParaRPr lang="hu-HU" sz="2400" b="1" dirty="0">
              <a:solidFill>
                <a:srgbClr val="58585A"/>
              </a:solidFill>
              <a:latin typeface="Myriad Pro" panose="020B0503030403020204" pitchFamily="34" charset="0"/>
            </a:endParaRPr>
          </a:p>
          <a:p>
            <a:pPr marL="377100">
              <a:spcBef>
                <a:spcPct val="20000"/>
              </a:spcBef>
              <a:defRPr/>
            </a:pP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Nemzetközi Szabványügyi Hivatal</a:t>
            </a:r>
          </a:p>
          <a:p>
            <a:pPr marL="377100">
              <a:spcBef>
                <a:spcPct val="20000"/>
              </a:spcBef>
              <a:defRPr/>
            </a:pP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Hozzájuk köthető a 7 rétegű </a:t>
            </a:r>
            <a:r>
              <a:rPr lang="hu-HU" sz="2400" b="1" dirty="0">
                <a:solidFill>
                  <a:srgbClr val="58585A"/>
                </a:solidFill>
                <a:latin typeface="Myriad Pro" panose="020B0503030403020204" pitchFamily="34" charset="0"/>
              </a:rPr>
              <a:t>OSI modell</a:t>
            </a: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, valamint a </a:t>
            </a:r>
            <a:r>
              <a:rPr lang="hu-HU" sz="2400" b="1" dirty="0">
                <a:solidFill>
                  <a:srgbClr val="58585A"/>
                </a:solidFill>
                <a:latin typeface="Myriad Pro" panose="020B0503030403020204" pitchFamily="34" charset="0"/>
              </a:rPr>
              <a:t>kábelezési szabványok</a:t>
            </a:r>
          </a:p>
          <a:p>
            <a:pPr marL="377100">
              <a:spcBef>
                <a:spcPct val="20000"/>
              </a:spcBef>
              <a:defRPr/>
            </a:pPr>
            <a:endParaRPr lang="hu-HU" sz="2400" dirty="0">
              <a:solidFill>
                <a:srgbClr val="58585A"/>
              </a:solidFill>
              <a:latin typeface="Myriad Pro" panose="020B0503030403020204" pitchFamily="34" charset="0"/>
            </a:endParaRPr>
          </a:p>
          <a:p>
            <a:pPr marL="377100">
              <a:spcBef>
                <a:spcPct val="20000"/>
              </a:spcBef>
              <a:defRPr/>
            </a:pP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Gyártói tömörülés, a </a:t>
            </a:r>
            <a:r>
              <a:rPr lang="hu-HU" sz="2400" b="1" dirty="0">
                <a:solidFill>
                  <a:srgbClr val="58585A"/>
                </a:solidFill>
                <a:latin typeface="Myriad Pro" panose="020B0503030403020204" pitchFamily="34" charset="0"/>
              </a:rPr>
              <a:t>802.11 vezeték nélküli </a:t>
            </a:r>
          </a:p>
          <a:p>
            <a:pPr marL="377100">
              <a:spcBef>
                <a:spcPct val="20000"/>
              </a:spcBef>
              <a:defRPr/>
            </a:pP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protokollra épülő </a:t>
            </a:r>
            <a:r>
              <a:rPr lang="hu-HU" sz="2400" b="1" dirty="0">
                <a:solidFill>
                  <a:srgbClr val="58585A"/>
                </a:solidFill>
                <a:latin typeface="Myriad Pro" panose="020B0503030403020204" pitchFamily="34" charset="0"/>
              </a:rPr>
              <a:t>megoldások</a:t>
            </a: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 </a:t>
            </a:r>
            <a:r>
              <a:rPr lang="hu-HU" sz="2400" b="1" dirty="0">
                <a:solidFill>
                  <a:srgbClr val="58585A"/>
                </a:solidFill>
                <a:latin typeface="Myriad Pro" panose="020B0503030403020204" pitchFamily="34" charset="0"/>
              </a:rPr>
              <a:t>megfelelőségét vizsgáló </a:t>
            </a:r>
            <a:r>
              <a:rPr lang="hu-HU" sz="2400" dirty="0">
                <a:solidFill>
                  <a:srgbClr val="58585A"/>
                </a:solidFill>
                <a:latin typeface="Myriad Pro" panose="020B0503030403020204" pitchFamily="34" charset="0"/>
              </a:rPr>
              <a:t>és megfelelőségi tanúsítványokat kiállító  </a:t>
            </a:r>
            <a:r>
              <a:rPr lang="hu-HU" sz="2400" b="1" dirty="0">
                <a:solidFill>
                  <a:srgbClr val="58585A"/>
                </a:solidFill>
                <a:latin typeface="Myriad Pro" panose="020B0503030403020204" pitchFamily="34" charset="0"/>
              </a:rPr>
              <a:t>szervezet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59" y="2807756"/>
            <a:ext cx="1503362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47" y="4505456"/>
            <a:ext cx="171291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000" y="144000"/>
            <a:ext cx="8280000" cy="720000"/>
          </a:xfrm>
        </p:spPr>
        <p:txBody>
          <a:bodyPr>
            <a:normAutofit/>
          </a:bodyPr>
          <a:lstStyle/>
          <a:p>
            <a:pPr algn="r"/>
            <a:r>
              <a:rPr lang="hu-HU" b="1" dirty="0">
                <a:solidFill>
                  <a:srgbClr val="197F97"/>
                </a:solidFill>
                <a:latin typeface="Myriad Pro" panose="020B0503030403020204" pitchFamily="34" charset="0"/>
              </a:rPr>
              <a:t>Szervezetek, szabványok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6"/>
              </a:rPr>
              <a:t>www.equicom.hu</a:t>
            </a:r>
            <a:r>
              <a:rPr lang="hu-HU" sz="1000" spc="130" dirty="0"/>
              <a:t> 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6" b="35068"/>
          <a:stretch>
            <a:fillRect/>
          </a:stretch>
        </p:blipFill>
        <p:spPr bwMode="auto">
          <a:xfrm>
            <a:off x="799432" y="1690114"/>
            <a:ext cx="2200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000" y="144000"/>
            <a:ext cx="8280000" cy="720000"/>
          </a:xfrm>
        </p:spPr>
        <p:txBody>
          <a:bodyPr>
            <a:normAutofit/>
          </a:bodyPr>
          <a:lstStyle/>
          <a:p>
            <a:pPr algn="r"/>
            <a:r>
              <a:rPr lang="hu-HU" sz="4000" b="1" dirty="0">
                <a:solidFill>
                  <a:srgbClr val="197F97"/>
                </a:solidFill>
                <a:latin typeface="Myriad Pro" panose="020B0503030403020204" pitchFamily="34" charset="0"/>
              </a:rPr>
              <a:t>WiFi – technológiai átalakulás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0AF2CABE-FDF0-43A8-A4AA-F03801B4617F}"/>
              </a:ext>
            </a:extLst>
          </p:cNvPr>
          <p:cNvSpPr/>
          <p:nvPr/>
        </p:nvSpPr>
        <p:spPr>
          <a:xfrm>
            <a:off x="406400" y="1266825"/>
            <a:ext cx="11473600" cy="50895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4" name="Ötszög 3">
            <a:extLst>
              <a:ext uri="{FF2B5EF4-FFF2-40B4-BE49-F238E27FC236}">
                <a16:creationId xmlns:a16="http://schemas.microsoft.com/office/drawing/2014/main" id="{90F32E10-7354-438E-BDBD-AD1CC43EF3B6}"/>
              </a:ext>
            </a:extLst>
          </p:cNvPr>
          <p:cNvSpPr/>
          <p:nvPr/>
        </p:nvSpPr>
        <p:spPr>
          <a:xfrm>
            <a:off x="2060958" y="4124325"/>
            <a:ext cx="2090761" cy="704850"/>
          </a:xfrm>
          <a:prstGeom prst="homePlate">
            <a:avLst/>
          </a:prstGeom>
          <a:solidFill>
            <a:srgbClr val="187C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802.11 g/n</a:t>
            </a:r>
          </a:p>
        </p:txBody>
      </p:sp>
      <p:sp>
        <p:nvSpPr>
          <p:cNvPr id="25" name="Sávnyíl 7">
            <a:extLst>
              <a:ext uri="{FF2B5EF4-FFF2-40B4-BE49-F238E27FC236}">
                <a16:creationId xmlns:a16="http://schemas.microsoft.com/office/drawing/2014/main" id="{D8F56A15-FC70-49D8-A831-BF6C4C8FBD10}"/>
              </a:ext>
            </a:extLst>
          </p:cNvPr>
          <p:cNvSpPr/>
          <p:nvPr/>
        </p:nvSpPr>
        <p:spPr>
          <a:xfrm>
            <a:off x="3862000" y="4124325"/>
            <a:ext cx="2305050" cy="704850"/>
          </a:xfrm>
          <a:prstGeom prst="chevron">
            <a:avLst/>
          </a:prstGeom>
          <a:solidFill>
            <a:srgbClr val="187C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802.11 </a:t>
            </a:r>
            <a:r>
              <a:rPr kumimoji="0" lang="hu-H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ac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6" name="Sávnyíl 8">
            <a:extLst>
              <a:ext uri="{FF2B5EF4-FFF2-40B4-BE49-F238E27FC236}">
                <a16:creationId xmlns:a16="http://schemas.microsoft.com/office/drawing/2014/main" id="{5EE1F659-A2DB-486A-9ADF-1BE464CDE628}"/>
              </a:ext>
            </a:extLst>
          </p:cNvPr>
          <p:cNvSpPr/>
          <p:nvPr/>
        </p:nvSpPr>
        <p:spPr>
          <a:xfrm>
            <a:off x="5881299" y="4124325"/>
            <a:ext cx="2798243" cy="704850"/>
          </a:xfrm>
          <a:prstGeom prst="chevron">
            <a:avLst/>
          </a:prstGeom>
          <a:solidFill>
            <a:srgbClr val="187C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11ac MU-MINO</a:t>
            </a:r>
          </a:p>
        </p:txBody>
      </p:sp>
      <p:sp>
        <p:nvSpPr>
          <p:cNvPr id="27" name="Sávnyíl 9">
            <a:extLst>
              <a:ext uri="{FF2B5EF4-FFF2-40B4-BE49-F238E27FC236}">
                <a16:creationId xmlns:a16="http://schemas.microsoft.com/office/drawing/2014/main" id="{4791B923-C26E-4D2B-BF16-A37779AB850B}"/>
              </a:ext>
            </a:extLst>
          </p:cNvPr>
          <p:cNvSpPr/>
          <p:nvPr/>
        </p:nvSpPr>
        <p:spPr>
          <a:xfrm>
            <a:off x="8390344" y="4124325"/>
            <a:ext cx="3046913" cy="704850"/>
          </a:xfrm>
          <a:prstGeom prst="chevron">
            <a:avLst/>
          </a:prstGeom>
          <a:solidFill>
            <a:srgbClr val="8BBF5B">
              <a:tint val="66000"/>
              <a:satMod val="1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802.11 </a:t>
            </a:r>
            <a:r>
              <a:rPr kumimoji="0" lang="hu-H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ax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47AF6622-D08A-4E51-BC14-C2F0CAE43D47}"/>
              </a:ext>
            </a:extLst>
          </p:cNvPr>
          <p:cNvSpPr txBox="1"/>
          <p:nvPr/>
        </p:nvSpPr>
        <p:spPr>
          <a:xfrm>
            <a:off x="539135" y="4313008"/>
            <a:ext cx="152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hu-HU" dirty="0">
                <a:solidFill>
                  <a:srgbClr val="58585A"/>
                </a:solidFill>
                <a:latin typeface="Myriad Pro"/>
              </a:rPr>
              <a:t>2,4GHz/5GHz</a:t>
            </a:r>
          </a:p>
        </p:txBody>
      </p:sp>
      <p:sp>
        <p:nvSpPr>
          <p:cNvPr id="29" name="Ötszög 11">
            <a:extLst>
              <a:ext uri="{FF2B5EF4-FFF2-40B4-BE49-F238E27FC236}">
                <a16:creationId xmlns:a16="http://schemas.microsoft.com/office/drawing/2014/main" id="{08B262CC-5D13-425C-9CA5-5B4DBEE396FC}"/>
              </a:ext>
            </a:extLst>
          </p:cNvPr>
          <p:cNvSpPr/>
          <p:nvPr/>
        </p:nvSpPr>
        <p:spPr>
          <a:xfrm>
            <a:off x="5881299" y="5010150"/>
            <a:ext cx="2798243" cy="704850"/>
          </a:xfrm>
          <a:prstGeom prst="homePlate">
            <a:avLst/>
          </a:prstGeom>
          <a:solidFill>
            <a:srgbClr val="187C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802.11 ad</a:t>
            </a:r>
          </a:p>
        </p:txBody>
      </p:sp>
      <p:sp>
        <p:nvSpPr>
          <p:cNvPr id="30" name="Sávnyíl 12">
            <a:extLst>
              <a:ext uri="{FF2B5EF4-FFF2-40B4-BE49-F238E27FC236}">
                <a16:creationId xmlns:a16="http://schemas.microsoft.com/office/drawing/2014/main" id="{0EE9C899-9458-458C-90A2-5F0318D1A5AD}"/>
              </a:ext>
            </a:extLst>
          </p:cNvPr>
          <p:cNvSpPr/>
          <p:nvPr/>
        </p:nvSpPr>
        <p:spPr>
          <a:xfrm>
            <a:off x="8390344" y="5010150"/>
            <a:ext cx="3046913" cy="704850"/>
          </a:xfrm>
          <a:prstGeom prst="chevron">
            <a:avLst/>
          </a:prstGeom>
          <a:solidFill>
            <a:srgbClr val="8BBF5B">
              <a:tint val="66000"/>
              <a:satMod val="1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802.11 </a:t>
            </a:r>
            <a:r>
              <a:rPr kumimoji="0" lang="hu-H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ay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0ED9DFD-9A3C-4EB0-9EA5-D1A4FD2BBA50}"/>
              </a:ext>
            </a:extLst>
          </p:cNvPr>
          <p:cNvSpPr txBox="1"/>
          <p:nvPr/>
        </p:nvSpPr>
        <p:spPr>
          <a:xfrm>
            <a:off x="4785925" y="517790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hu-HU" dirty="0">
                <a:solidFill>
                  <a:srgbClr val="58585A"/>
                </a:solidFill>
                <a:latin typeface="Myriad Pro"/>
              </a:rPr>
              <a:t>60 </a:t>
            </a:r>
            <a:r>
              <a:rPr lang="hu-HU" dirty="0" err="1">
                <a:solidFill>
                  <a:srgbClr val="58585A"/>
                </a:solidFill>
                <a:latin typeface="Myriad Pro"/>
              </a:rPr>
              <a:t>GHz</a:t>
            </a:r>
            <a:endParaRPr lang="hu-HU" dirty="0">
              <a:solidFill>
                <a:srgbClr val="58585A"/>
              </a:solidFill>
              <a:latin typeface="Myriad Pro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3B6B0723-9CBF-47AF-9F02-8AE270D6D383}"/>
              </a:ext>
            </a:extLst>
          </p:cNvPr>
          <p:cNvSpPr txBox="1"/>
          <p:nvPr/>
        </p:nvSpPr>
        <p:spPr>
          <a:xfrm>
            <a:off x="7661114" y="13335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u-HU" dirty="0">
                <a:solidFill>
                  <a:srgbClr val="58585A"/>
                </a:solidFill>
                <a:latin typeface="Myriad Pro"/>
              </a:rPr>
              <a:t>Új megközelítés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A247457-81A3-43F5-A7FD-F8EF7CE37FCA}"/>
              </a:ext>
            </a:extLst>
          </p:cNvPr>
          <p:cNvSpPr txBox="1"/>
          <p:nvPr/>
        </p:nvSpPr>
        <p:spPr>
          <a:xfrm>
            <a:off x="7661114" y="16383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u-HU" dirty="0">
                <a:solidFill>
                  <a:srgbClr val="187C96"/>
                </a:solidFill>
                <a:latin typeface="Myriad Pro"/>
              </a:rPr>
              <a:t>Átlagos „kapacitás”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E49871D5-2DD6-4DA3-B037-55AFD378FCD6}"/>
              </a:ext>
            </a:extLst>
          </p:cNvPr>
          <p:cNvSpPr txBox="1"/>
          <p:nvPr/>
        </p:nvSpPr>
        <p:spPr>
          <a:xfrm>
            <a:off x="2018688" y="13335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u-HU" dirty="0">
                <a:solidFill>
                  <a:srgbClr val="58585A"/>
                </a:solidFill>
                <a:latin typeface="Myriad Pro"/>
              </a:rPr>
              <a:t>Tradicionális megközelítés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54CA23CB-88AE-4B29-A300-C29CD2AEA703}"/>
              </a:ext>
            </a:extLst>
          </p:cNvPr>
          <p:cNvSpPr txBox="1"/>
          <p:nvPr/>
        </p:nvSpPr>
        <p:spPr>
          <a:xfrm>
            <a:off x="2018688" y="16383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u-HU" dirty="0">
                <a:solidFill>
                  <a:srgbClr val="187C96"/>
                </a:solidFill>
                <a:latin typeface="Myriad Pro"/>
              </a:rPr>
              <a:t>Elméleti csúcssebesség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2B6F0243-1CF8-432F-9270-4F622ACC27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45" y="2491264"/>
            <a:ext cx="962569" cy="1039296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3D43099E-E7D4-4508-AA70-72746684AA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4000" y="2582287"/>
            <a:ext cx="857250" cy="857250"/>
          </a:xfrm>
          <a:prstGeom prst="rect">
            <a:avLst/>
          </a:prstGeom>
        </p:spPr>
      </p:pic>
      <p:sp>
        <p:nvSpPr>
          <p:cNvPr id="39" name="Balra-jobbra nyíl 22">
            <a:extLst>
              <a:ext uri="{FF2B5EF4-FFF2-40B4-BE49-F238E27FC236}">
                <a16:creationId xmlns:a16="http://schemas.microsoft.com/office/drawing/2014/main" id="{647B882A-8F6E-4B24-BF00-A9650D407E53}"/>
              </a:ext>
            </a:extLst>
          </p:cNvPr>
          <p:cNvSpPr/>
          <p:nvPr/>
        </p:nvSpPr>
        <p:spPr>
          <a:xfrm>
            <a:off x="2338000" y="2809875"/>
            <a:ext cx="2162175" cy="421243"/>
          </a:xfrm>
          <a:prstGeom prst="leftRightArrow">
            <a:avLst/>
          </a:prstGeom>
          <a:solidFill>
            <a:srgbClr val="8BBF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40" name="Kép 39">
            <a:extLst>
              <a:ext uri="{FF2B5EF4-FFF2-40B4-BE49-F238E27FC236}">
                <a16:creationId xmlns:a16="http://schemas.microsoft.com/office/drawing/2014/main" id="{55129AA5-1436-4247-AA49-9A25C08494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73" y="2274332"/>
            <a:ext cx="3595169" cy="15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925" y="993305"/>
            <a:ext cx="1843856" cy="1382892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462983"/>
            <a:ext cx="6799629" cy="19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0BAD359B-65AF-41D7-806F-475EA412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144000"/>
            <a:ext cx="8280000" cy="720000"/>
          </a:xfrm>
        </p:spPr>
        <p:txBody>
          <a:bodyPr>
            <a:normAutofit/>
          </a:bodyPr>
          <a:lstStyle/>
          <a:p>
            <a:pPr algn="r"/>
            <a:r>
              <a:rPr lang="hu-HU" b="1" dirty="0">
                <a:solidFill>
                  <a:srgbClr val="197F97"/>
                </a:solidFill>
                <a:latin typeface="Myriad Pro" panose="020B0503030403020204" pitchFamily="34" charset="0"/>
              </a:rPr>
              <a:t>2.4 </a:t>
            </a:r>
            <a:r>
              <a:rPr lang="hu-HU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GHz</a:t>
            </a:r>
            <a:r>
              <a:rPr lang="hu-HU" b="1" dirty="0">
                <a:solidFill>
                  <a:srgbClr val="197F97"/>
                </a:solidFill>
                <a:latin typeface="Myriad Pro" panose="020B0503030403020204" pitchFamily="34" charset="0"/>
              </a:rPr>
              <a:t> és 5 </a:t>
            </a:r>
            <a:r>
              <a:rPr lang="hu-HU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GHz</a:t>
            </a:r>
            <a:endParaRPr lang="hu-HU" b="1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2" descr="http://2.bp.blogspot.com/-41Pm8awDYiw/Un0g3L5XeVI/AAAAAAAAFBo/IwkxIxUPnAY/s1600/Valid+5+GHz+Wi-Fi+Channels.png">
            <a:extLst>
              <a:ext uri="{FF2B5EF4-FFF2-40B4-BE49-F238E27FC236}">
                <a16:creationId xmlns:a16="http://schemas.microsoft.com/office/drawing/2014/main" id="{6905F610-06E0-4AE4-86D7-4C77D833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" y="3888395"/>
            <a:ext cx="8061395" cy="16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860AD2A-11AE-4316-A15A-34D5B8E36F22}"/>
              </a:ext>
            </a:extLst>
          </p:cNvPr>
          <p:cNvSpPr txBox="1"/>
          <p:nvPr/>
        </p:nvSpPr>
        <p:spPr>
          <a:xfrm>
            <a:off x="233680" y="1739146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97F97"/>
                </a:solidFill>
                <a:latin typeface="Myriad Pro" panose="020B0503030403020204" pitchFamily="34" charset="0"/>
              </a:rPr>
              <a:t>2.4 </a:t>
            </a:r>
            <a:r>
              <a:rPr lang="hu-HU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GHz</a:t>
            </a:r>
            <a:endParaRPr lang="hu-HU" b="1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661EDF7-A1CC-49B0-8C60-9A8E736CE2CA}"/>
              </a:ext>
            </a:extLst>
          </p:cNvPr>
          <p:cNvSpPr txBox="1"/>
          <p:nvPr/>
        </p:nvSpPr>
        <p:spPr>
          <a:xfrm>
            <a:off x="203395" y="3634395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97F97"/>
                </a:solidFill>
                <a:latin typeface="Myriad Pro" panose="020B0503030403020204" pitchFamily="34" charset="0"/>
              </a:rPr>
              <a:t>5 </a:t>
            </a:r>
            <a:r>
              <a:rPr lang="hu-HU" b="1" dirty="0" err="1">
                <a:solidFill>
                  <a:srgbClr val="197F97"/>
                </a:solidFill>
                <a:latin typeface="Myriad Pro" panose="020B0503030403020204" pitchFamily="34" charset="0"/>
              </a:rPr>
              <a:t>GHz</a:t>
            </a:r>
            <a:endParaRPr lang="hu-HU" b="1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B4A645B-C7A0-498F-AEE3-B475413309C7}"/>
              </a:ext>
            </a:extLst>
          </p:cNvPr>
          <p:cNvSpPr txBox="1"/>
          <p:nvPr/>
        </p:nvSpPr>
        <p:spPr>
          <a:xfrm>
            <a:off x="9056985" y="5975413"/>
            <a:ext cx="2725736" cy="377022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</a:bodyPr>
          <a:lstStyle/>
          <a:p>
            <a:pPr algn="ctr">
              <a:defRPr/>
            </a:pP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NetAlly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</a:t>
            </a: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AirCheck</a:t>
            </a:r>
            <a:r>
              <a:rPr lang="hu-HU" sz="2000" dirty="0">
                <a:solidFill>
                  <a:srgbClr val="197F97"/>
                </a:solidFill>
                <a:latin typeface="Myriad Pro" panose="020B0503030403020204" pitchFamily="34" charset="0"/>
              </a:rPr>
              <a:t> G2 WiFi </a:t>
            </a:r>
            <a:r>
              <a:rPr lang="hu-HU" sz="2000" dirty="0" err="1">
                <a:solidFill>
                  <a:srgbClr val="197F97"/>
                </a:solidFill>
                <a:latin typeface="Myriad Pro" panose="020B0503030403020204" pitchFamily="34" charset="0"/>
              </a:rPr>
              <a:t>teszter</a:t>
            </a:r>
            <a:endParaRPr lang="en-US" sz="2000" dirty="0">
              <a:solidFill>
                <a:srgbClr val="197F97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6DCDF44B-F09D-4A3F-AC3D-BF5F2904629D}"/>
              </a:ext>
            </a:extLst>
          </p:cNvPr>
          <p:cNvGrpSpPr/>
          <p:nvPr/>
        </p:nvGrpSpPr>
        <p:grpSpPr>
          <a:xfrm>
            <a:off x="9656885" y="2644942"/>
            <a:ext cx="1525936" cy="3078906"/>
            <a:chOff x="9656885" y="2644942"/>
            <a:chExt cx="1525936" cy="3078906"/>
          </a:xfrm>
        </p:grpSpPr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EF20E0A6-F28E-4406-8CF3-11044CAB0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885" y="2644942"/>
              <a:ext cx="1525936" cy="3078906"/>
            </a:xfrm>
            <a:prstGeom prst="rect">
              <a:avLst/>
            </a:prstGeom>
          </p:spPr>
        </p:pic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A913A43B-D75C-40ED-9244-F79673957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314" y="3030330"/>
              <a:ext cx="1044004" cy="1755029"/>
            </a:xfrm>
            <a:prstGeom prst="rect">
              <a:avLst/>
            </a:prstGeom>
          </p:spPr>
        </p:pic>
      </p:grpSp>
      <p:pic>
        <p:nvPicPr>
          <p:cNvPr id="14" name="Kép 13">
            <a:extLst>
              <a:ext uri="{FF2B5EF4-FFF2-40B4-BE49-F238E27FC236}">
                <a16:creationId xmlns:a16="http://schemas.microsoft.com/office/drawing/2014/main" id="{AE728529-43D5-4061-9DCB-153DD2092D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14" y="3030330"/>
            <a:ext cx="1044004" cy="17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000" y="144000"/>
            <a:ext cx="8551334" cy="660400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>
                <a:solidFill>
                  <a:srgbClr val="197F97"/>
                </a:solidFill>
                <a:latin typeface="Myriad Pro" panose="020B0503030403020204" pitchFamily="34" charset="0"/>
              </a:rPr>
              <a:t>802.11ac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180465" y="1518702"/>
            <a:ext cx="701153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Wi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-Fi 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Nagy átviteli kapacitású vezeték nélküli hálózatok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Nagy méretű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VoD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és fájlátvitel kiszolgálására 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802.11n alap kiterjesztése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80MHz, 160MHz széles csatornák 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MU-MIMO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Spatial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Stream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max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. 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256QAM moduláció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6.9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Gbps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átviteli sebesség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58585A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" y="2683273"/>
            <a:ext cx="3531222" cy="1811628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6"/>
          <a:stretch>
            <a:fillRect/>
          </a:stretch>
        </p:blipFill>
        <p:spPr>
          <a:xfrm>
            <a:off x="1183228" y="506223"/>
            <a:ext cx="2131311" cy="208578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" y="4704925"/>
            <a:ext cx="4321277" cy="181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3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000" y="144000"/>
            <a:ext cx="8551334" cy="660400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>
                <a:solidFill>
                  <a:srgbClr val="197F97"/>
                </a:solidFill>
                <a:latin typeface="Myriad Pro" panose="020B0503030403020204" pitchFamily="34" charset="0"/>
              </a:rPr>
              <a:t>802.11ax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24000" y="6604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spc="130" dirty="0"/>
              <a:t>EQUICOM Méréstechnikai Kft. </a:t>
            </a:r>
            <a:r>
              <a:rPr lang="hu-HU" sz="1000" spc="130" dirty="0"/>
              <a:t>| H-1162 Budapest, Mátyás király u. 12. | T.: +36 1 272 1234 | F.: +36 1 272 1232 | </a:t>
            </a:r>
            <a:r>
              <a:rPr lang="hu-HU" sz="1000" spc="130" dirty="0" err="1">
                <a:hlinkClick r:id="rId4"/>
              </a:rPr>
              <a:t>www.equicom.hu</a:t>
            </a:r>
            <a:r>
              <a:rPr lang="hu-HU" sz="1000" spc="130" dirty="0"/>
              <a:t>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180465" y="1518702"/>
            <a:ext cx="70115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Wi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-Fi 6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802.11ac képességeire épít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Cél: sebesség és kapacitás növelés a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NextGen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alkalmazások</a:t>
            </a:r>
            <a:b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</a:b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számára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Jelentős energia megtakarítás az eszközöknél</a:t>
            </a:r>
            <a:b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</a:b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TWT –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Target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Wake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Time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MU-MIMO már a felirányú kliens-&gt;AP kommunikációban az OFDMA segítségével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1024QAM moduláció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9.6 </a:t>
            </a:r>
            <a:r>
              <a:rPr lang="hu-HU" sz="2000" dirty="0" err="1">
                <a:solidFill>
                  <a:srgbClr val="58585A"/>
                </a:solidFill>
                <a:latin typeface="Myriad Pro" panose="020B0503030403020204" pitchFamily="34" charset="0"/>
              </a:rPr>
              <a:t>Gbps</a:t>
            </a: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 átviteli sebesség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8585A"/>
                </a:solidFill>
                <a:latin typeface="Myriad Pro" panose="020B0503030403020204" pitchFamily="34" charset="0"/>
              </a:rPr>
              <a:t>Nagyobb biztonság – WPA3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BBF5B"/>
              </a:buClr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58585A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A7003C9-2A35-4270-9E12-179E1CD80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3" y="2800692"/>
            <a:ext cx="4459513" cy="20157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03BD621-5AFA-48BA-AD3C-4840087D3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14" y="5016340"/>
            <a:ext cx="2479486" cy="138771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52AB13F-F6A2-453F-8E24-0AB40C1AF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9" y="1323915"/>
            <a:ext cx="4967416" cy="9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</TotalTime>
  <Words>1442</Words>
  <Application>Microsoft Office PowerPoint</Application>
  <PresentationFormat>Szélesvásznú</PresentationFormat>
  <Paragraphs>329</Paragraphs>
  <Slides>16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Myanmar Text</vt:lpstr>
      <vt:lpstr>Myriad Pro</vt:lpstr>
      <vt:lpstr>Myriad Pro Light</vt:lpstr>
      <vt:lpstr>Times New Roman</vt:lpstr>
      <vt:lpstr>Trebuchet MS</vt:lpstr>
      <vt:lpstr>Wingdings</vt:lpstr>
      <vt:lpstr>Office Theme</vt:lpstr>
      <vt:lpstr>Célkeresztben a korszerű Wi-Fi</vt:lpstr>
      <vt:lpstr>az EQUICOM-ról…</vt:lpstr>
      <vt:lpstr>Növekvő WLAN hálózatok</vt:lpstr>
      <vt:lpstr>WiFi jelene</vt:lpstr>
      <vt:lpstr>Szervezetek, szabványok</vt:lpstr>
      <vt:lpstr>WiFi – technológiai átalakulás</vt:lpstr>
      <vt:lpstr>2.4 GHz és 5 GHz</vt:lpstr>
      <vt:lpstr>802.11ac</vt:lpstr>
      <vt:lpstr>802.11ax</vt:lpstr>
      <vt:lpstr>PowerPoint-bemutató</vt:lpstr>
      <vt:lpstr>PowerPoint-bemutató</vt:lpstr>
      <vt:lpstr>PowerPoint-bemutató</vt:lpstr>
      <vt:lpstr>Wi-Fi életciklus</vt:lpstr>
      <vt:lpstr>PowerPoint-bemutató</vt:lpstr>
      <vt:lpstr>Email: liszkai.janos@equicom.hu Tárgy: &lt;darabszám&gt;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Rita</dc:creator>
  <cp:lastModifiedBy>Jobbágy Szabolcs</cp:lastModifiedBy>
  <cp:revision>284</cp:revision>
  <dcterms:created xsi:type="dcterms:W3CDTF">2015-03-04T14:15:03Z</dcterms:created>
  <dcterms:modified xsi:type="dcterms:W3CDTF">2019-11-14T07:16:16Z</dcterms:modified>
</cp:coreProperties>
</file>